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6"/>
  </p:notesMasterIdLst>
  <p:sldIdLst>
    <p:sldId id="279" r:id="rId5"/>
    <p:sldId id="258"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3" r:id="rId19"/>
    <p:sldId id="274" r:id="rId20"/>
    <p:sldId id="275" r:id="rId21"/>
    <p:sldId id="276" r:id="rId22"/>
    <p:sldId id="277" r:id="rId23"/>
    <p:sldId id="278" r:id="rId24"/>
    <p:sldId id="28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orient="horz" pos="1390"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4214" autoAdjust="0"/>
    <p:restoredTop sz="90110" autoAdjust="0"/>
  </p:normalViewPr>
  <p:slideViewPr>
    <p:cSldViewPr snapToGrid="0" showGuides="1">
      <p:cViewPr>
        <p:scale>
          <a:sx n="45" d="100"/>
          <a:sy n="45" d="100"/>
        </p:scale>
        <p:origin x="-968" y="-56"/>
      </p:cViewPr>
      <p:guideLst>
        <p:guide orient="horz" pos="2160"/>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83" d="100"/>
          <a:sy n="83" d="100"/>
        </p:scale>
        <p:origin x="-199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dPt>
          <c:dPt>
            <c:idx val="1"/>
            <c:bubble3D val="0"/>
            <c:spPr>
              <a:solidFill>
                <a:schemeClr val="accent2"/>
              </a:solidFill>
              <a:ln>
                <a:noFill/>
              </a:ln>
              <a:effectLst>
                <a:outerShdw blurRad="63500" sx="102000" sy="102000" algn="ctr" rotWithShape="0">
                  <a:prstClr val="black">
                    <a:alpha val="20000"/>
                  </a:prstClr>
                </a:outerShdw>
              </a:effectLst>
            </c:spPr>
          </c:dPt>
          <c:dPt>
            <c:idx val="2"/>
            <c:bubble3D val="0"/>
            <c:spPr>
              <a:solidFill>
                <a:schemeClr val="accent3"/>
              </a:solidFill>
              <a:ln>
                <a:noFill/>
              </a:ln>
              <a:effectLst>
                <a:outerShdw blurRad="63500" sx="102000" sy="102000" algn="ctr" rotWithShape="0">
                  <a:prstClr val="black">
                    <a:alpha val="20000"/>
                  </a:prstClr>
                </a:outerShdw>
              </a:effectLst>
            </c:spPr>
          </c:dPt>
          <c:dPt>
            <c:idx val="3"/>
            <c:bubble3D val="0"/>
            <c:spPr>
              <a:solidFill>
                <a:schemeClr val="accent4"/>
              </a:solidFill>
              <a:ln>
                <a:noFill/>
              </a:ln>
              <a:effectLst>
                <a:outerShdw blurRad="63500" sx="102000" sy="102000" algn="ctr" rotWithShape="0">
                  <a:prstClr val="black">
                    <a:alpha val="20000"/>
                  </a:prstClr>
                </a:outerShdw>
              </a:effectLst>
            </c:spPr>
          </c:dPt>
          <c:dPt>
            <c:idx val="4"/>
            <c:bubble3D val="0"/>
            <c:spPr>
              <a:solidFill>
                <a:schemeClr val="accent5"/>
              </a:solidFill>
              <a:ln>
                <a:noFill/>
              </a:ln>
              <a:effectLst>
                <a:outerShdw blurRad="63500" sx="102000" sy="102000" algn="ctr" rotWithShape="0">
                  <a:prstClr val="black">
                    <a:alpha val="20000"/>
                  </a:prstClr>
                </a:outerShdw>
              </a:effectLst>
            </c:spPr>
          </c:dPt>
          <c:dPt>
            <c:idx val="5"/>
            <c:bubble3D val="0"/>
            <c:spPr>
              <a:solidFill>
                <a:schemeClr val="accent6"/>
              </a:solidFill>
              <a:ln>
                <a:noFill/>
              </a:ln>
              <a:effectLst>
                <a:outerShdw blurRad="63500" sx="102000" sy="102000" algn="ctr" rotWithShape="0">
                  <a:prstClr val="black">
                    <a:alpha val="20000"/>
                  </a:prstClr>
                </a:outerShdw>
              </a:effectLst>
            </c:spPr>
          </c:dPt>
          <c:dLbls>
            <c:dLbl>
              <c:idx val="0"/>
              <c:layout>
                <c:manualLayout>
                  <c:x val="7.6669881003133114E-2"/>
                  <c:y val="1.1796472761758619E-2"/>
                </c:manualLayout>
              </c:layout>
              <c:tx>
                <c:rich>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r>
                      <a:rPr lang="en-US" noProof="0" dirty="0" smtClean="0"/>
                      <a:t>Cultures commerciales 
20%</a:t>
                    </a:r>
                    <a:endParaRPr lang="en-US" noProof="0" dirty="0"/>
                  </a:p>
                </c:rich>
              </c:tx>
              <c:spPr>
                <a:noFill/>
                <a:ln>
                  <a:noFill/>
                </a:ln>
                <a:effectLst/>
              </c:spPr>
              <c:dLblPos val="bestFit"/>
              <c:showLegendKey val="0"/>
              <c:showVal val="0"/>
              <c:showCatName val="1"/>
              <c:showSerName val="0"/>
              <c:showPercent val="1"/>
              <c:showBubbleSize val="0"/>
              <c:extLst>
                <c:ext xmlns:c15="http://schemas.microsoft.com/office/drawing/2012/chart" uri="{CE6537A1-D6FC-4f65-9D91-7224C49458BB}">
                  <c15:layout/>
                </c:ext>
              </c:extLst>
            </c:dLbl>
            <c:dLbl>
              <c:idx val="1"/>
              <c:layout>
                <c:manualLayout>
                  <c:x val="3.1631395446822516E-2"/>
                  <c:y val="-2.6542063713956898E-2"/>
                </c:manualLayout>
              </c:layout>
              <c:tx>
                <c:rich>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r>
                      <a:rPr lang="fr-FR" noProof="0" dirty="0" smtClean="0"/>
                      <a:t>Élevage de bétail à grande échelle
12%</a:t>
                    </a:r>
                    <a:endParaRPr lang="fr-FR" noProof="0" dirty="0"/>
                  </a:p>
                </c:rich>
              </c:tx>
              <c:spPr>
                <a:noFill/>
                <a:ln>
                  <a:noFill/>
                </a:ln>
                <a:effectLst/>
              </c:spPr>
              <c:dLblPos val="bestFit"/>
              <c:showLegendKey val="0"/>
              <c:showVal val="0"/>
              <c:showCatName val="1"/>
              <c:showSerName val="0"/>
              <c:showPercent val="1"/>
              <c:showBubbleSize val="0"/>
              <c:extLst>
                <c:ext xmlns:c15="http://schemas.microsoft.com/office/drawing/2012/chart" uri="{CE6537A1-D6FC-4f65-9D91-7224C49458BB}">
                  <c15:layout/>
                </c:ext>
              </c:extLst>
            </c:dLbl>
            <c:dLbl>
              <c:idx val="2"/>
              <c:layout>
                <c:manualLayout>
                  <c:x val="-0.25350197322622386"/>
                  <c:y val="-3.2440300094836103E-2"/>
                </c:manualLayout>
              </c:layout>
              <c:tx>
                <c:rich>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r>
                      <a:rPr lang="fr-FR" noProof="0" dirty="0" smtClean="0"/>
                      <a:t>Agriculture à petite échelle
42%</a:t>
                    </a:r>
                    <a:endParaRPr lang="fr-FR" noProof="0" dirty="0"/>
                  </a:p>
                </c:rich>
              </c:tx>
              <c:spPr>
                <a:noFill/>
                <a:ln>
                  <a:noFill/>
                </a:ln>
                <a:effectLst/>
              </c:spPr>
              <c:dLblPos val="bestFit"/>
              <c:showLegendKey val="0"/>
              <c:showVal val="0"/>
              <c:showCatName val="1"/>
              <c:showSerName val="0"/>
              <c:showPercent val="1"/>
              <c:showBubbleSize val="0"/>
              <c:extLst>
                <c:ext xmlns:c15="http://schemas.microsoft.com/office/drawing/2012/chart" uri="{CE6537A1-D6FC-4f65-9D91-7224C49458BB}">
                  <c15:layout/>
                </c:ext>
              </c:extLst>
            </c:dLbl>
            <c:dLbl>
              <c:idx val="3"/>
              <c:layout>
                <c:manualLayout>
                  <c:x val="-4.272950438473961E-2"/>
                  <c:y val="0.12976120037934485"/>
                </c:manualLayout>
              </c:layout>
              <c:tx>
                <c:rich>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r>
                      <a:rPr lang="fr-FR" noProof="0" dirty="0" smtClean="0"/>
                      <a:t>Ramassage de bois de chauffage et de PFNL
6%</a:t>
                    </a:r>
                    <a:endParaRPr lang="fr-FR" noProof="0" dirty="0"/>
                  </a:p>
                </c:rich>
              </c:tx>
              <c:spPr>
                <a:noFill/>
                <a:ln>
                  <a:noFill/>
                </a:ln>
                <a:effectLst/>
              </c:spPr>
              <c:dLblPos val="bestFit"/>
              <c:showLegendKey val="0"/>
              <c:showVal val="0"/>
              <c:showCatName val="1"/>
              <c:showSerName val="0"/>
              <c:showPercent val="1"/>
              <c:showBubbleSize val="0"/>
              <c:extLst>
                <c:ext xmlns:c15="http://schemas.microsoft.com/office/drawing/2012/chart" uri="{CE6537A1-D6FC-4f65-9D91-7224C49458BB}">
                  <c15:layout/>
                </c:ext>
              </c:extLst>
            </c:dLbl>
            <c:dLbl>
              <c:idx val="4"/>
              <c:layout>
                <c:manualLayout>
                  <c:x val="-0.13199299792154334"/>
                  <c:y val="0.15335414590286209"/>
                </c:manualLayout>
              </c:layout>
              <c:tx>
                <c:rich>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r>
                      <a:rPr lang="fr-FR" noProof="0" dirty="0" smtClean="0"/>
                      <a:t>Exploitation commerciale (légale et illégale)
14%</a:t>
                    </a:r>
                    <a:endParaRPr lang="fr-FR" noProof="0" dirty="0"/>
                  </a:p>
                </c:rich>
              </c:tx>
              <c:spPr>
                <a:noFill/>
                <a:ln>
                  <a:noFill/>
                </a:ln>
                <a:effectLst/>
              </c:spPr>
              <c:dLblPos val="bestFit"/>
              <c:showLegendKey val="0"/>
              <c:showVal val="0"/>
              <c:showCatName val="1"/>
              <c:showSerName val="0"/>
              <c:showPercent val="1"/>
              <c:showBubbleSize val="0"/>
              <c:extLst>
                <c:ext xmlns:c15="http://schemas.microsoft.com/office/drawing/2012/chart" uri="{CE6537A1-D6FC-4f65-9D91-7224C49458BB}">
                  <c15:layout/>
                </c:ext>
              </c:extLst>
            </c:dLbl>
            <c:dLbl>
              <c:idx val="5"/>
              <c:layout>
                <c:manualLayout>
                  <c:x val="-0.15352877550661775"/>
                  <c:y val="0"/>
                </c:manualLayout>
              </c:layout>
              <c:tx>
                <c:rich>
                  <a:bodyPr rot="0" spcFirstLastPara="1" vertOverflow="ellipsis" vert="horz" wrap="square" lIns="38100" tIns="19050" rIns="38100" bIns="19050" anchor="ctr" anchorCtr="1">
                    <a:noAutofit/>
                  </a:bodyPr>
                  <a:lstStyle/>
                  <a:p>
                    <a:pPr>
                      <a:defRPr sz="1330" b="1" i="0" u="none" strike="noStrike" kern="1200" spc="0" baseline="0">
                        <a:solidFill>
                          <a:schemeClr val="accent1"/>
                        </a:solidFill>
                        <a:latin typeface="+mn-lt"/>
                        <a:ea typeface="+mn-ea"/>
                        <a:cs typeface="+mn-cs"/>
                      </a:defRPr>
                    </a:pPr>
                    <a:r>
                      <a:rPr lang="fr-FR" noProof="0" dirty="0" smtClean="0"/>
                      <a:t>Bois de chauffage et charbon de bois commercialisés
6%</a:t>
                    </a:r>
                    <a:endParaRPr lang="fr-FR" noProof="0" dirty="0"/>
                  </a:p>
                </c:rich>
              </c:tx>
              <c:spPr>
                <a:noFill/>
                <a:ln>
                  <a:noFill/>
                </a:ln>
                <a:effectLst/>
              </c:spPr>
              <c:dLblPos val="bestFit"/>
              <c:showLegendKey val="0"/>
              <c:showVal val="0"/>
              <c:showCatName val="1"/>
              <c:showSerName val="0"/>
              <c:showPercent val="1"/>
              <c:showBubbleSize val="0"/>
              <c:extLst>
                <c:ext xmlns:c15="http://schemas.microsoft.com/office/drawing/2012/chart" uri="{CE6537A1-D6FC-4f65-9D91-7224C49458BB}">
                  <c15:layout>
                    <c:manualLayout>
                      <c:w val="0.3185213437666406"/>
                      <c:h val="0.19741397166803054"/>
                    </c:manualLayout>
                  </c15:layout>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Commercial crops </c:v>
                </c:pt>
                <c:pt idx="1">
                  <c:v>Large scale cattle ranching</c:v>
                </c:pt>
                <c:pt idx="2">
                  <c:v>Small scale agriculture</c:v>
                </c:pt>
                <c:pt idx="3">
                  <c:v>Fuelwood and NTFP gathering</c:v>
                </c:pt>
                <c:pt idx="4">
                  <c:v>Commercial logging (legal and illegal)</c:v>
                </c:pt>
                <c:pt idx="5">
                  <c:v>Traded fuel wood and charcoal</c:v>
                </c:pt>
              </c:strCache>
            </c:strRef>
          </c:cat>
          <c:val>
            <c:numRef>
              <c:f>Sheet1!$B$2:$B$7</c:f>
              <c:numCache>
                <c:formatCode>0%</c:formatCode>
                <c:ptCount val="6"/>
                <c:pt idx="0">
                  <c:v>0.2</c:v>
                </c:pt>
                <c:pt idx="1">
                  <c:v>0.12000000000000002</c:v>
                </c:pt>
                <c:pt idx="2">
                  <c:v>0.42000000000000032</c:v>
                </c:pt>
                <c:pt idx="3">
                  <c:v>6.0000000000000359E-2</c:v>
                </c:pt>
                <c:pt idx="4">
                  <c:v>0.14000000000000001</c:v>
                </c:pt>
                <c:pt idx="5">
                  <c:v>6.0000000000000359E-2</c:v>
                </c:pt>
              </c:numCache>
            </c:numRef>
          </c:val>
        </c:ser>
        <c:dLbls>
          <c:showLegendKey val="0"/>
          <c:showVal val="0"/>
          <c:showCatName val="0"/>
          <c:showSerName val="0"/>
          <c:showPercent val="1"/>
          <c:showBubbleSize val="0"/>
          <c:showLeaderLines val="1"/>
        </c:dLbls>
        <c:firstSliceAng val="0"/>
      </c:pieChart>
      <c:spPr>
        <a:noFill/>
        <a:ln>
          <a:noFill/>
        </a:ln>
        <a:effectLst/>
      </c:spPr>
    </c:plotArea>
    <c:plotVisOnly val="1"/>
    <c:dispBlanksAs val="zero"/>
    <c:showDLblsOverMax val="0"/>
  </c:chart>
  <c:spPr>
    <a:noFill/>
    <a:ln>
      <a:noFill/>
    </a:ln>
    <a:effectLst/>
  </c:spPr>
  <c:txPr>
    <a:bodyPr/>
    <a:lstStyle/>
    <a:p>
      <a:pPr>
        <a:defRPr/>
      </a:pPr>
      <a:endParaRPr lang="de-DE"/>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pPr/>
              <a:t>26/01/2015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pPr/>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biodiversity-l.iisd.org/news/faoitto-report-deforestation-rates-in-rainforest-basins-alarming/"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a:t>
            </a:fld>
            <a:endParaRPr lang="en-GB"/>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107950" y="739775"/>
            <a:ext cx="6581775" cy="3703638"/>
          </a:xfrm>
          <a:ln/>
        </p:spPr>
      </p:sp>
      <p:sp>
        <p:nvSpPr>
          <p:cNvPr id="32771" name="Notes Placeholder 2"/>
          <p:cNvSpPr>
            <a:spLocks noGrp="1"/>
          </p:cNvSpPr>
          <p:nvPr>
            <p:ph type="body" idx="1"/>
          </p:nvPr>
        </p:nvSpPr>
        <p:spPr>
          <a:noFill/>
          <a:ln/>
        </p:spPr>
        <p:txBody>
          <a:bodyPr/>
          <a:lstStyle/>
          <a:p>
            <a:r>
              <a:rPr lang="fr-FR" noProof="0" dirty="0" smtClean="0"/>
              <a:t>Souligner que la perte et la dégradation des forêts ont de multiples causes et que les activités agricoles sont la principale de ces causes. </a:t>
            </a:r>
          </a:p>
          <a:p>
            <a:r>
              <a:rPr lang="fr-FR" noProof="0" dirty="0" smtClean="0"/>
              <a:t>13 millions d’hectares ont été perdus annuellement entre 2000 et 2010 (FAO, WWF Rapport planète vivante 2010). </a:t>
            </a:r>
            <a:r>
              <a:rPr lang="fr-FR" i="0" noProof="0" dirty="0" smtClean="0">
                <a:solidFill>
                  <a:srgbClr val="FF0000"/>
                </a:solidFill>
              </a:rPr>
              <a:t>L’exploitation forestière illégale n’est pas le facteur le plus important mais il n’est pas négligeable non plus.</a:t>
            </a:r>
          </a:p>
        </p:txBody>
      </p:sp>
      <p:sp>
        <p:nvSpPr>
          <p:cNvPr id="4" name="Slide Number Placeholder 3"/>
          <p:cNvSpPr>
            <a:spLocks noGrp="1"/>
          </p:cNvSpPr>
          <p:nvPr>
            <p:ph type="sldNum" sz="quarter" idx="5"/>
          </p:nvPr>
        </p:nvSpPr>
        <p:spPr/>
        <p:txBody>
          <a:bodyPr/>
          <a:lstStyle/>
          <a:p>
            <a:pPr>
              <a:defRPr/>
            </a:pPr>
            <a:fld id="{EEFF5403-0D74-4428-83D9-11D49A592EB9}" type="slidenum">
              <a:rPr lang="en-GB" smtClean="0"/>
              <a:pPr>
                <a:defRPr/>
              </a:pPr>
              <a:t>10</a:t>
            </a:fld>
            <a:endParaRPr lang="en-GB"/>
          </a:p>
        </p:txBody>
      </p:sp>
    </p:spTree>
    <p:extLst>
      <p:ext uri="{BB962C8B-B14F-4D97-AF65-F5344CB8AC3E}">
        <p14:creationId xmlns:p14="http://schemas.microsoft.com/office/powerpoint/2010/main" val="19968377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i="0" noProof="0" dirty="0" smtClean="0"/>
              <a:t>Bois de la guerre </a:t>
            </a:r>
            <a:r>
              <a:rPr lang="fr-FR" i="0" baseline="0" noProof="0" dirty="0" smtClean="0"/>
              <a:t>= bois vendu pour collecter des fonds destinés à financer des conflits, guerres, etc.</a:t>
            </a:r>
            <a:endParaRPr lang="fr-FR" i="0" noProof="0"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11</a:t>
            </a:fld>
            <a:endParaRPr lang="en-GB"/>
          </a:p>
        </p:txBody>
      </p:sp>
    </p:spTree>
    <p:extLst>
      <p:ext uri="{BB962C8B-B14F-4D97-AF65-F5344CB8AC3E}">
        <p14:creationId xmlns:p14="http://schemas.microsoft.com/office/powerpoint/2010/main" val="38153302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7E05DEE3-98EB-4BC9-A48C-8BD9C5789006}" type="slidenum">
              <a:rPr lang="en-GB"/>
              <a:pPr/>
              <a:t>12</a:t>
            </a:fld>
            <a:endParaRPr lang="en-GB"/>
          </a:p>
        </p:txBody>
      </p:sp>
      <p:sp>
        <p:nvSpPr>
          <p:cNvPr id="31747" name="Rectangle 2"/>
          <p:cNvSpPr>
            <a:spLocks noGrp="1" noRot="1" noChangeAspect="1" noChangeArrowheads="1" noTextEdit="1"/>
          </p:cNvSpPr>
          <p:nvPr>
            <p:ph type="sldImg"/>
          </p:nvPr>
        </p:nvSpPr>
        <p:spPr>
          <a:xfrm>
            <a:off x="107950" y="739775"/>
            <a:ext cx="6581775" cy="3703638"/>
          </a:xfrm>
          <a:ln/>
        </p:spPr>
      </p:sp>
      <p:sp>
        <p:nvSpPr>
          <p:cNvPr id="31748" name="Rectangle 3"/>
          <p:cNvSpPr>
            <a:spLocks noGrp="1" noChangeArrowheads="1"/>
          </p:cNvSpPr>
          <p:nvPr>
            <p:ph type="body" idx="1"/>
          </p:nvPr>
        </p:nvSpPr>
        <p:spPr>
          <a:noFill/>
          <a:ln/>
        </p:spPr>
        <p:txBody>
          <a:bodyPr/>
          <a:lstStyle/>
          <a:p>
            <a:r>
              <a:rPr lang="fr-FR" noProof="0" dirty="0" smtClean="0"/>
              <a:t>Rapport de la Banque mondiale </a:t>
            </a:r>
            <a:r>
              <a:rPr lang="fr-FR" sz="1200" i="1" kern="1200" noProof="0" dirty="0" smtClean="0">
                <a:solidFill>
                  <a:schemeClr val="tx1"/>
                </a:solidFill>
                <a:effectLst/>
                <a:latin typeface="+mn-lt"/>
                <a:ea typeface="+mn-ea"/>
                <a:cs typeface="+mn-cs"/>
              </a:rPr>
              <a:t>Justice for </a:t>
            </a:r>
            <a:r>
              <a:rPr lang="fr-FR" sz="1200" i="1" kern="1200" noProof="0" dirty="0" err="1" smtClean="0">
                <a:solidFill>
                  <a:schemeClr val="tx1"/>
                </a:solidFill>
                <a:effectLst/>
                <a:latin typeface="+mn-lt"/>
                <a:ea typeface="+mn-ea"/>
                <a:cs typeface="+mn-cs"/>
              </a:rPr>
              <a:t>Forests</a:t>
            </a:r>
            <a:r>
              <a:rPr lang="fr-FR" sz="1200" i="1" kern="1200" noProof="0" dirty="0" smtClean="0">
                <a:solidFill>
                  <a:schemeClr val="tx1"/>
                </a:solidFill>
                <a:effectLst/>
                <a:latin typeface="+mn-lt"/>
                <a:ea typeface="+mn-ea"/>
                <a:cs typeface="+mn-cs"/>
              </a:rPr>
              <a:t> : </a:t>
            </a:r>
            <a:r>
              <a:rPr lang="fr-FR" sz="1200" i="1" kern="1200" noProof="0" dirty="0" err="1" smtClean="0">
                <a:solidFill>
                  <a:schemeClr val="tx1"/>
                </a:solidFill>
                <a:effectLst/>
                <a:latin typeface="+mn-lt"/>
                <a:ea typeface="+mn-ea"/>
                <a:cs typeface="+mn-cs"/>
              </a:rPr>
              <a:t>Improving</a:t>
            </a:r>
            <a:r>
              <a:rPr lang="fr-FR" sz="1200" i="1" kern="1200" noProof="0" dirty="0" smtClean="0">
                <a:solidFill>
                  <a:schemeClr val="tx1"/>
                </a:solidFill>
                <a:effectLst/>
                <a:latin typeface="+mn-lt"/>
                <a:ea typeface="+mn-ea"/>
                <a:cs typeface="+mn-cs"/>
              </a:rPr>
              <a:t> </a:t>
            </a:r>
            <a:r>
              <a:rPr lang="fr-FR" sz="1200" i="1" kern="1200" noProof="0" dirty="0" err="1" smtClean="0">
                <a:solidFill>
                  <a:schemeClr val="tx1"/>
                </a:solidFill>
                <a:effectLst/>
                <a:latin typeface="+mn-lt"/>
                <a:ea typeface="+mn-ea"/>
                <a:cs typeface="+mn-cs"/>
              </a:rPr>
              <a:t>Criminal</a:t>
            </a:r>
            <a:r>
              <a:rPr lang="fr-FR" sz="1200" i="1" kern="1200" noProof="0" dirty="0" smtClean="0">
                <a:solidFill>
                  <a:schemeClr val="tx1"/>
                </a:solidFill>
                <a:effectLst/>
                <a:latin typeface="+mn-lt"/>
                <a:ea typeface="+mn-ea"/>
                <a:cs typeface="+mn-cs"/>
              </a:rPr>
              <a:t> Justice Efforts to Combat </a:t>
            </a:r>
            <a:r>
              <a:rPr lang="fr-FR" sz="1200" i="1" kern="1200" noProof="0" dirty="0" err="1" smtClean="0">
                <a:solidFill>
                  <a:schemeClr val="tx1"/>
                </a:solidFill>
                <a:effectLst/>
                <a:latin typeface="+mn-lt"/>
                <a:ea typeface="+mn-ea"/>
                <a:cs typeface="+mn-cs"/>
              </a:rPr>
              <a:t>Illegal</a:t>
            </a:r>
            <a:r>
              <a:rPr lang="fr-FR" sz="1200" i="1" kern="1200" noProof="0" dirty="0" smtClean="0">
                <a:solidFill>
                  <a:schemeClr val="tx1"/>
                </a:solidFill>
                <a:effectLst/>
                <a:latin typeface="+mn-lt"/>
                <a:ea typeface="+mn-ea"/>
                <a:cs typeface="+mn-cs"/>
              </a:rPr>
              <a:t> </a:t>
            </a:r>
            <a:r>
              <a:rPr lang="fr-FR" sz="1200" i="1" kern="1200" noProof="0" dirty="0" err="1" smtClean="0">
                <a:solidFill>
                  <a:schemeClr val="tx1"/>
                </a:solidFill>
                <a:effectLst/>
                <a:latin typeface="+mn-lt"/>
                <a:ea typeface="+mn-ea"/>
                <a:cs typeface="+mn-cs"/>
              </a:rPr>
              <a:t>Logging</a:t>
            </a:r>
            <a:r>
              <a:rPr lang="fr-FR" sz="1200" i="1" kern="1200" noProof="0" dirty="0" smtClean="0">
                <a:solidFill>
                  <a:schemeClr val="tx1"/>
                </a:solidFill>
                <a:effectLst/>
                <a:latin typeface="+mn-lt"/>
                <a:ea typeface="+mn-ea"/>
                <a:cs typeface="+mn-cs"/>
              </a:rPr>
              <a:t>, </a:t>
            </a:r>
            <a:r>
              <a:rPr lang="fr-FR" baseline="0" noProof="0" dirty="0" smtClean="0"/>
              <a:t>mars 2012, http://web.worldbank.org/WBSITE/EXTERNAL/NEWS/0,,contentMDK:23147021~pagePK:64257043~piPK :437376~theSitePK :4607,00.html</a:t>
            </a:r>
          </a:p>
          <a:p>
            <a:r>
              <a:rPr lang="fr-FR" noProof="0" dirty="0" smtClean="0"/>
              <a:t>Rapport du WWF </a:t>
            </a:r>
            <a:r>
              <a:rPr lang="fr-FR" i="1" noProof="0" dirty="0" err="1" smtClean="0"/>
              <a:t>Illegal</a:t>
            </a:r>
            <a:r>
              <a:rPr lang="fr-FR" i="1" baseline="0" noProof="0" dirty="0" smtClean="0"/>
              <a:t> </a:t>
            </a:r>
            <a:r>
              <a:rPr lang="fr-FR" i="1" baseline="0" noProof="0" dirty="0" err="1" smtClean="0"/>
              <a:t>wood</a:t>
            </a:r>
            <a:r>
              <a:rPr lang="fr-FR" i="1" baseline="0" noProof="0" dirty="0" smtClean="0"/>
              <a:t> for the </a:t>
            </a:r>
            <a:r>
              <a:rPr lang="fr-FR" i="1" baseline="0" noProof="0" dirty="0" err="1" smtClean="0"/>
              <a:t>European</a:t>
            </a:r>
            <a:r>
              <a:rPr lang="fr-FR" i="1" baseline="0" noProof="0" dirty="0" smtClean="0"/>
              <a:t> </a:t>
            </a:r>
            <a:r>
              <a:rPr lang="fr-FR" i="1" baseline="0" noProof="0" dirty="0" err="1" smtClean="0"/>
              <a:t>market</a:t>
            </a:r>
            <a:r>
              <a:rPr lang="fr-FR" baseline="0" noProof="0" dirty="0" smtClean="0"/>
              <a:t>, mars 2009 : http://www.wwf.org.uk/what_we_do/safeguarding_the_natural_world/forests/forest_publications/ ?2903/</a:t>
            </a:r>
            <a:r>
              <a:rPr lang="fr-FR" baseline="0" noProof="0" dirty="0" err="1" smtClean="0"/>
              <a:t>Illegal</a:t>
            </a:r>
            <a:r>
              <a:rPr lang="fr-FR" baseline="0" noProof="0" dirty="0" smtClean="0"/>
              <a:t>-</a:t>
            </a:r>
            <a:r>
              <a:rPr lang="fr-FR" baseline="0" noProof="0" dirty="0" err="1" smtClean="0"/>
              <a:t>wood</a:t>
            </a:r>
            <a:r>
              <a:rPr lang="fr-FR" baseline="0" noProof="0" dirty="0" smtClean="0"/>
              <a:t>-for-the-</a:t>
            </a:r>
            <a:r>
              <a:rPr lang="fr-FR" baseline="0" noProof="0" dirty="0" err="1" smtClean="0"/>
              <a:t>European</a:t>
            </a:r>
            <a:r>
              <a:rPr lang="fr-FR" baseline="0" noProof="0" dirty="0" smtClean="0"/>
              <a:t>-</a:t>
            </a:r>
            <a:r>
              <a:rPr lang="fr-FR" baseline="0" noProof="0" dirty="0" err="1" smtClean="0"/>
              <a:t>market</a:t>
            </a:r>
            <a:endParaRPr lang="fr-FR" noProof="0" dirty="0" smtClean="0"/>
          </a:p>
          <a:p>
            <a:r>
              <a:rPr lang="fr-FR" noProof="0" dirty="0" smtClean="0"/>
              <a:t>UNEP and INTERPOL</a:t>
            </a:r>
            <a:r>
              <a:rPr lang="fr-FR" baseline="0" noProof="0" dirty="0" smtClean="0"/>
              <a:t> report : Green </a:t>
            </a:r>
            <a:r>
              <a:rPr lang="fr-FR" baseline="0" noProof="0" dirty="0" err="1" smtClean="0"/>
              <a:t>Carbon</a:t>
            </a:r>
            <a:r>
              <a:rPr lang="fr-FR" baseline="0" noProof="0" dirty="0" smtClean="0"/>
              <a:t> Black Trade, </a:t>
            </a:r>
            <a:r>
              <a:rPr lang="fr-FR" baseline="0" noProof="0" dirty="0" err="1" smtClean="0"/>
              <a:t>September</a:t>
            </a:r>
            <a:r>
              <a:rPr lang="fr-FR" baseline="0" noProof="0" dirty="0" smtClean="0"/>
              <a:t> 2012 : http://www.unep.org/newscentre/Default.aspx ?</a:t>
            </a:r>
            <a:r>
              <a:rPr lang="fr-FR" baseline="0" noProof="0" dirty="0" err="1" smtClean="0"/>
              <a:t>DocumentID</a:t>
            </a:r>
            <a:r>
              <a:rPr lang="fr-FR" baseline="0" noProof="0" dirty="0" smtClean="0"/>
              <a:t>=2694&amp;ArticleID=9286&amp;l=en</a:t>
            </a:r>
          </a:p>
          <a:p>
            <a:endParaRPr lang="en-US" dirty="0" smtClean="0"/>
          </a:p>
        </p:txBody>
      </p:sp>
    </p:spTree>
    <p:extLst>
      <p:ext uri="{BB962C8B-B14F-4D97-AF65-F5344CB8AC3E}">
        <p14:creationId xmlns:p14="http://schemas.microsoft.com/office/powerpoint/2010/main" val="12339756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xfrm>
            <a:off x="107950" y="739775"/>
            <a:ext cx="6581775" cy="3703638"/>
          </a:xfrm>
          <a:ln/>
        </p:spPr>
      </p:sp>
      <p:sp>
        <p:nvSpPr>
          <p:cNvPr id="38915" name="Notes Placeholder 2"/>
          <p:cNvSpPr>
            <a:spLocks noGrp="1"/>
          </p:cNvSpPr>
          <p:nvPr>
            <p:ph type="body" idx="1"/>
          </p:nvPr>
        </p:nvSpPr>
        <p:spPr>
          <a:noFill/>
          <a:ln/>
        </p:spPr>
        <p:txBody>
          <a:bodyPr/>
          <a:lstStyle/>
          <a:p>
            <a:r>
              <a:rPr lang="fr-FR" noProof="0" dirty="0" smtClean="0"/>
              <a:t>Rapport complet </a:t>
            </a:r>
            <a:r>
              <a:rPr lang="fr-FR" b="0" i="1" noProof="0" dirty="0" err="1" smtClean="0"/>
              <a:t>Illegal</a:t>
            </a:r>
            <a:r>
              <a:rPr lang="fr-FR" b="0" i="1" noProof="0" dirty="0" smtClean="0"/>
              <a:t> </a:t>
            </a:r>
            <a:r>
              <a:rPr lang="fr-FR" b="0" i="1" noProof="0" dirty="0" err="1" smtClean="0"/>
              <a:t>Logging</a:t>
            </a:r>
            <a:r>
              <a:rPr lang="fr-FR" b="0" i="1" noProof="0" dirty="0" smtClean="0"/>
              <a:t> and </a:t>
            </a:r>
            <a:r>
              <a:rPr lang="fr-FR" b="0" i="1" noProof="0" dirty="0" err="1" smtClean="0"/>
              <a:t>Related</a:t>
            </a:r>
            <a:r>
              <a:rPr lang="fr-FR" b="0" i="1" noProof="0" dirty="0" smtClean="0"/>
              <a:t> Trade : </a:t>
            </a:r>
            <a:r>
              <a:rPr lang="fr-FR" b="0" i="1" noProof="0" dirty="0" err="1" smtClean="0"/>
              <a:t>Measuring</a:t>
            </a:r>
            <a:r>
              <a:rPr lang="fr-FR" b="0" i="1" noProof="0" dirty="0" smtClean="0"/>
              <a:t> the Global </a:t>
            </a:r>
            <a:r>
              <a:rPr lang="fr-FR" b="0" i="1" noProof="0" dirty="0" err="1" smtClean="0"/>
              <a:t>Response</a:t>
            </a:r>
            <a:r>
              <a:rPr lang="fr-FR" b="0" i="1" noProof="0" dirty="0" smtClean="0"/>
              <a:t> </a:t>
            </a:r>
            <a:r>
              <a:rPr lang="fr-FR" b="0" i="1" noProof="0" dirty="0" err="1" smtClean="0"/>
              <a:t>can</a:t>
            </a:r>
            <a:r>
              <a:rPr lang="fr-FR" b="0" i="1" noProof="0" dirty="0" smtClean="0"/>
              <a:t> </a:t>
            </a:r>
            <a:r>
              <a:rPr lang="fr-FR" b="0" i="1" noProof="0" dirty="0" err="1" smtClean="0"/>
              <a:t>be</a:t>
            </a:r>
            <a:r>
              <a:rPr lang="fr-FR" b="0" i="1" noProof="0" dirty="0" smtClean="0"/>
              <a:t> </a:t>
            </a:r>
            <a:r>
              <a:rPr lang="fr-FR" b="0" i="1" noProof="0" dirty="0" err="1" smtClean="0"/>
              <a:t>download</a:t>
            </a:r>
            <a:r>
              <a:rPr lang="fr-FR" b="0" i="1" baseline="0" noProof="0" dirty="0" smtClean="0"/>
              <a:t>  </a:t>
            </a:r>
            <a:r>
              <a:rPr lang="fr-FR" b="0" i="0" baseline="0" noProof="0" dirty="0" smtClean="0"/>
              <a:t>à l’adresse</a:t>
            </a:r>
            <a:r>
              <a:rPr lang="fr-FR" b="0" baseline="0" noProof="0" dirty="0" smtClean="0"/>
              <a:t> http://www.illegal-logging.info/content/illegal-logging-and-related-trade-measuring-global-response </a:t>
            </a:r>
          </a:p>
          <a:p>
            <a:endParaRPr lang="fr-FR" b="0" noProof="0" dirty="0" smtClean="0"/>
          </a:p>
          <a:p>
            <a:r>
              <a:rPr lang="fr-FR" noProof="0" dirty="0" smtClean="0"/>
              <a:t>Il</a:t>
            </a:r>
            <a:r>
              <a:rPr lang="fr-FR" baseline="0" noProof="0" dirty="0" smtClean="0"/>
              <a:t> est difficile de quantifier l’importance du problème. </a:t>
            </a:r>
            <a:r>
              <a:rPr lang="fr-FR" noProof="0" dirty="0" smtClean="0"/>
              <a:t>Les exploitations illégales de bois ont tendance à ne pas être transparentes ou à ne pas déclarer les chiffres exacts! Ces chiffres sont à prendre avec circonspection et peuvent changer dans le temps.</a:t>
            </a:r>
          </a:p>
          <a:p>
            <a:endParaRPr lang="en-GB" b="1" dirty="0" smtClean="0"/>
          </a:p>
        </p:txBody>
      </p:sp>
      <p:sp>
        <p:nvSpPr>
          <p:cNvPr id="4" name="Slide Number Placeholder 3"/>
          <p:cNvSpPr>
            <a:spLocks noGrp="1"/>
          </p:cNvSpPr>
          <p:nvPr>
            <p:ph type="sldNum" sz="quarter" idx="5"/>
          </p:nvPr>
        </p:nvSpPr>
        <p:spPr/>
        <p:txBody>
          <a:bodyPr/>
          <a:lstStyle/>
          <a:p>
            <a:pPr>
              <a:defRPr/>
            </a:pPr>
            <a:fld id="{4C9A07A2-7346-4392-8E81-C6C243F60198}" type="slidenum">
              <a:rPr lang="en-GB" smtClean="0"/>
              <a:pPr>
                <a:defRPr/>
              </a:pPr>
              <a:t>13</a:t>
            </a:fld>
            <a:endParaRPr lang="en-GB"/>
          </a:p>
        </p:txBody>
      </p:sp>
    </p:spTree>
    <p:extLst>
      <p:ext uri="{BB962C8B-B14F-4D97-AF65-F5344CB8AC3E}">
        <p14:creationId xmlns:p14="http://schemas.microsoft.com/office/powerpoint/2010/main" val="37155494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107950" y="739775"/>
            <a:ext cx="6581775" cy="3703638"/>
          </a:xfrm>
          <a:ln/>
        </p:spPr>
      </p:sp>
      <p:sp>
        <p:nvSpPr>
          <p:cNvPr id="32771" name="Notes Placeholder 2"/>
          <p:cNvSpPr>
            <a:spLocks noGrp="1"/>
          </p:cNvSpPr>
          <p:nvPr>
            <p:ph type="body" idx="1"/>
          </p:nvPr>
        </p:nvSpPr>
        <p:spPr>
          <a:noFill/>
          <a:ln/>
        </p:spPr>
        <p:txBody>
          <a:bodyPr/>
          <a:lstStyle/>
          <a:p>
            <a:pPr eaLnBrk="1" hangingPunct="1"/>
            <a:r>
              <a:rPr lang="fr-FR" noProof="0" dirty="0" smtClean="0"/>
              <a:t>Le bois doit être </a:t>
            </a:r>
            <a:r>
              <a:rPr lang="fr-FR" baseline="0" noProof="0" dirty="0" smtClean="0"/>
              <a:t>en concurrence avec d’autres matériaux. </a:t>
            </a:r>
            <a:r>
              <a:rPr lang="fr-FR" noProof="0" dirty="0" smtClean="0"/>
              <a:t>Par exemple, dans le domaine du bâtiment, un constructeur peut choisir d’utiliser du bois, du béton ou de l’acier. Si le bois a mauvaise réputation (« c’est peut-être du bois illégal ») il peut être tenté d’utiliser un autre matériau dont les propriétés techniques sont similaires. </a:t>
            </a:r>
          </a:p>
        </p:txBody>
      </p:sp>
      <p:sp>
        <p:nvSpPr>
          <p:cNvPr id="32772" name="Slide Number Placeholder 3"/>
          <p:cNvSpPr>
            <a:spLocks noGrp="1"/>
          </p:cNvSpPr>
          <p:nvPr>
            <p:ph type="sldNum" sz="quarter" idx="5"/>
          </p:nvPr>
        </p:nvSpPr>
        <p:spPr>
          <a:noFill/>
        </p:spPr>
        <p:txBody>
          <a:bodyPr/>
          <a:lstStyle/>
          <a:p>
            <a:fld id="{E95EEEC2-B80E-4AF0-A975-D24D8D6112E1}" type="slidenum">
              <a:rPr lang="en-GB"/>
              <a:pPr/>
              <a:t>14</a:t>
            </a:fld>
            <a:endParaRPr lang="en-GB"/>
          </a:p>
        </p:txBody>
      </p:sp>
    </p:spTree>
    <p:extLst>
      <p:ext uri="{BB962C8B-B14F-4D97-AF65-F5344CB8AC3E}">
        <p14:creationId xmlns:p14="http://schemas.microsoft.com/office/powerpoint/2010/main" val="7729380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7950" y="739775"/>
            <a:ext cx="6583363" cy="3703638"/>
          </a:xfrm>
        </p:spPr>
      </p:sp>
      <p:sp>
        <p:nvSpPr>
          <p:cNvPr id="3" name="Notes Placeholder 2"/>
          <p:cNvSpPr>
            <a:spLocks noGrp="1"/>
          </p:cNvSpPr>
          <p:nvPr>
            <p:ph type="body" idx="1"/>
          </p:nvPr>
        </p:nvSpPr>
        <p:spPr/>
        <p:txBody>
          <a:bodyPr>
            <a:normAutofit/>
          </a:bodyPr>
          <a:lstStyle/>
          <a:p>
            <a:r>
              <a:rPr lang="fr-FR" noProof="0" dirty="0" smtClean="0"/>
              <a:t>Le WWF a réalisé le premier baromètre gouvernemental de l’exploitation et du commerce illégaux du bois (</a:t>
            </a:r>
            <a:r>
              <a:rPr lang="fr-FR" i="1" noProof="0" dirty="0" err="1" smtClean="0"/>
              <a:t>Government</a:t>
            </a:r>
            <a:r>
              <a:rPr lang="fr-FR" i="1" noProof="0" dirty="0" smtClean="0"/>
              <a:t> </a:t>
            </a:r>
            <a:r>
              <a:rPr lang="fr-FR" i="1" noProof="0" dirty="0" err="1" smtClean="0"/>
              <a:t>Barometer</a:t>
            </a:r>
            <a:r>
              <a:rPr lang="fr-FR" i="1" noProof="0" dirty="0" smtClean="0"/>
              <a:t> on </a:t>
            </a:r>
            <a:r>
              <a:rPr lang="fr-FR" i="1" noProof="0" dirty="0" err="1" smtClean="0"/>
              <a:t>Illegal</a:t>
            </a:r>
            <a:r>
              <a:rPr lang="fr-FR" i="1" noProof="0" dirty="0" smtClean="0"/>
              <a:t> </a:t>
            </a:r>
            <a:r>
              <a:rPr lang="fr-FR" i="1" noProof="0" dirty="0" err="1" smtClean="0"/>
              <a:t>logging</a:t>
            </a:r>
            <a:r>
              <a:rPr lang="fr-FR" i="1" noProof="0" dirty="0" smtClean="0"/>
              <a:t> and Trade</a:t>
            </a:r>
            <a:r>
              <a:rPr lang="fr-FR" noProof="0" dirty="0" smtClean="0"/>
              <a:t>) au début de 2004. Cet outil a permis de mesurer le degré d’engagement des gouvernements des États membres de l’UE dans la mise en œuvre du Plan d’action FLEGT adopté en 2003</a:t>
            </a:r>
            <a:endParaRPr lang="fr-FR" noProof="0" dirty="0"/>
          </a:p>
        </p:txBody>
      </p:sp>
      <p:sp>
        <p:nvSpPr>
          <p:cNvPr id="4" name="Slide Number Placeholder 3"/>
          <p:cNvSpPr>
            <a:spLocks noGrp="1"/>
          </p:cNvSpPr>
          <p:nvPr>
            <p:ph type="sldNum" sz="quarter" idx="10"/>
          </p:nvPr>
        </p:nvSpPr>
        <p:spPr/>
        <p:txBody>
          <a:bodyPr/>
          <a:lstStyle/>
          <a:p>
            <a:fld id="{52AF7996-0AF6-4C99-903F-F87951598799}" type="slidenum">
              <a:rPr lang="en-GB" smtClean="0"/>
              <a:pPr/>
              <a:t>15</a:t>
            </a:fld>
            <a:endParaRPr lang="en-GB"/>
          </a:p>
        </p:txBody>
      </p:sp>
    </p:spTree>
    <p:extLst>
      <p:ext uri="{BB962C8B-B14F-4D97-AF65-F5344CB8AC3E}">
        <p14:creationId xmlns:p14="http://schemas.microsoft.com/office/powerpoint/2010/main" val="36349908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10"/>
          </p:nvPr>
        </p:nvSpPr>
        <p:spPr/>
        <p:txBody>
          <a:bodyPr/>
          <a:lstStyle/>
          <a:p>
            <a:fld id="{7A011083-C728-4594-93E4-1E5BDFAF1521}" type="slidenum">
              <a:rPr lang="zh-TW" altLang="en-US" smtClean="0"/>
              <a:pPr/>
              <a:t>16</a:t>
            </a:fld>
            <a:endParaRPr lang="zh-TW" altLang="en-US"/>
          </a:p>
        </p:txBody>
      </p:sp>
    </p:spTree>
    <p:extLst>
      <p:ext uri="{BB962C8B-B14F-4D97-AF65-F5344CB8AC3E}">
        <p14:creationId xmlns:p14="http://schemas.microsoft.com/office/powerpoint/2010/main" val="39445066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i="0" noProof="0" dirty="0" smtClean="0"/>
              <a:t>Global Forest Watch : http://www.globalforestwatch.org/</a:t>
            </a:r>
          </a:p>
          <a:p>
            <a:r>
              <a:rPr lang="fr-FR" i="0" noProof="0" dirty="0" smtClean="0"/>
              <a:t>EIA : http://eia-international.org/our-work/ecosystems-and-biodiversity/illegal-logging</a:t>
            </a:r>
          </a:p>
          <a:p>
            <a:r>
              <a:rPr lang="fr-FR" i="0" noProof="0" dirty="0" smtClean="0"/>
              <a:t>Global </a:t>
            </a:r>
            <a:r>
              <a:rPr lang="fr-FR" i="0" noProof="0" dirty="0" err="1" smtClean="0"/>
              <a:t>Witness</a:t>
            </a:r>
            <a:r>
              <a:rPr lang="fr-FR" i="0" noProof="0" dirty="0" smtClean="0"/>
              <a:t> :</a:t>
            </a:r>
            <a:r>
              <a:rPr lang="fr-FR" i="0" baseline="0" noProof="0" dirty="0" smtClean="0"/>
              <a:t> http://www.globalwitness.org/campaigns/environment/forests </a:t>
            </a:r>
          </a:p>
          <a:p>
            <a:r>
              <a:rPr lang="fr-FR" i="0" baseline="0" noProof="0" dirty="0" smtClean="0"/>
              <a:t>Banque mondiale : Justice for </a:t>
            </a:r>
            <a:r>
              <a:rPr lang="fr-FR" i="0" baseline="0" noProof="0" dirty="0" err="1" smtClean="0"/>
              <a:t>Forests</a:t>
            </a:r>
            <a:r>
              <a:rPr lang="fr-FR" i="0" baseline="0" noProof="0" dirty="0" smtClean="0"/>
              <a:t> : http://siteresources.worldbank.org/EXTFINANCIALSECTOR/Resources/Illegal_Logging.pdf </a:t>
            </a:r>
          </a:p>
          <a:p>
            <a:r>
              <a:rPr lang="fr-FR" i="0" baseline="0" noProof="0" dirty="0" smtClean="0"/>
              <a:t>FAO : http://www.fao.org/forestry/eu-flegt/en/</a:t>
            </a:r>
            <a:endParaRPr lang="fr-FR" i="0" noProof="0" dirty="0" smtClean="0"/>
          </a:p>
          <a:p>
            <a:r>
              <a:rPr lang="fr-FR" i="0" noProof="0" dirty="0" smtClean="0"/>
              <a:t>Plan d’action FLEGT de l’UE</a:t>
            </a:r>
            <a:r>
              <a:rPr lang="fr-FR" i="0" baseline="0" noProof="0" dirty="0" smtClean="0"/>
              <a:t> : http://www.euflegt.efi.int/flegt-action-plan </a:t>
            </a:r>
            <a:endParaRPr lang="fr-FR" i="0" noProof="0" dirty="0" smtClean="0"/>
          </a:p>
        </p:txBody>
      </p:sp>
      <p:sp>
        <p:nvSpPr>
          <p:cNvPr id="4" name="Foliennummernplatzhalter 3"/>
          <p:cNvSpPr>
            <a:spLocks noGrp="1"/>
          </p:cNvSpPr>
          <p:nvPr>
            <p:ph type="sldNum" sz="quarter" idx="10"/>
          </p:nvPr>
        </p:nvSpPr>
        <p:spPr/>
        <p:txBody>
          <a:bodyPr/>
          <a:lstStyle/>
          <a:p>
            <a:fld id="{CCCBD52F-95FF-43A3-B975-909E50C13C92}" type="slidenum">
              <a:rPr lang="en-GB" smtClean="0"/>
              <a:pPr/>
              <a:t>17</a:t>
            </a:fld>
            <a:endParaRPr lang="en-GB"/>
          </a:p>
        </p:txBody>
      </p:sp>
    </p:spTree>
    <p:extLst>
      <p:ext uri="{BB962C8B-B14F-4D97-AF65-F5344CB8AC3E}">
        <p14:creationId xmlns:p14="http://schemas.microsoft.com/office/powerpoint/2010/main" val="7161907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i="0" noProof="0" dirty="0" smtClean="0"/>
              <a:t>Exigences clés</a:t>
            </a:r>
            <a:r>
              <a:rPr lang="fr-FR" i="0" baseline="0" noProof="0" dirty="0" smtClean="0"/>
              <a:t> : </a:t>
            </a:r>
          </a:p>
          <a:p>
            <a:r>
              <a:rPr lang="fr-FR" i="0" baseline="0" noProof="0" dirty="0" smtClean="0"/>
              <a:t>Doivent inclure les aspects économiques, sociaux et environnementaux ; par exemple, les impacts sur l’environnement doivent être réduits au minimum mais les détails sur la façon de procéder varient. Les droits des populations autochtones doivent être respectés et certaines exigent une autorisation préalable, d’autres pas. </a:t>
            </a:r>
          </a:p>
          <a:p>
            <a:r>
              <a:rPr lang="fr-FR" i="0" baseline="0" noProof="0" dirty="0" smtClean="0"/>
              <a:t>Doivent être élaborées en consultant les parties prenantes, mais il n’existe pas d’accord sur la façon de procéder et sur la nature des parties prenantes. </a:t>
            </a:r>
            <a:endParaRPr lang="fr-FR" i="0" noProof="0"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18</a:t>
            </a:fld>
            <a:endParaRPr lang="en-GB"/>
          </a:p>
        </p:txBody>
      </p:sp>
    </p:spTree>
    <p:extLst>
      <p:ext uri="{BB962C8B-B14F-4D97-AF65-F5344CB8AC3E}">
        <p14:creationId xmlns:p14="http://schemas.microsoft.com/office/powerpoint/2010/main" val="17625274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noProof="0" dirty="0" smtClean="0">
                <a:solidFill>
                  <a:schemeClr val="tx1"/>
                </a:solidFill>
                <a:effectLst/>
                <a:latin typeface="+mn-lt"/>
                <a:ea typeface="+mn-ea"/>
                <a:cs typeface="+mn-cs"/>
              </a:rPr>
              <a:t>Cette diapositive</a:t>
            </a:r>
            <a:r>
              <a:rPr lang="fr-FR" sz="1200" kern="1200" baseline="0" noProof="0" dirty="0" smtClean="0">
                <a:solidFill>
                  <a:schemeClr val="tx1"/>
                </a:solidFill>
                <a:effectLst/>
                <a:latin typeface="+mn-lt"/>
                <a:ea typeface="+mn-ea"/>
                <a:cs typeface="+mn-cs"/>
              </a:rPr>
              <a:t> sert surtout à montrer la différence pouvant exister entre légalité et GDF dans différents pays. Dans certains pays, les exigences légales sont élevées et les écarts entre légalité et GDF sont faibles. Mais dans d’autres pays, les exigences légales sont faibles </a:t>
            </a:r>
            <a:r>
              <a:rPr lang="fr-FR" sz="1200" kern="1200" noProof="0" dirty="0" smtClean="0">
                <a:solidFill>
                  <a:schemeClr val="tx1"/>
                </a:solidFill>
                <a:effectLst/>
                <a:latin typeface="+mn-lt"/>
                <a:ea typeface="+mn-ea"/>
                <a:cs typeface="+mn-cs"/>
              </a:rPr>
              <a:t>si bien qu’il y a de</a:t>
            </a:r>
            <a:r>
              <a:rPr lang="fr-FR" sz="1200" kern="1200" baseline="0" noProof="0" dirty="0" smtClean="0">
                <a:solidFill>
                  <a:schemeClr val="tx1"/>
                </a:solidFill>
                <a:effectLst/>
                <a:latin typeface="+mn-lt"/>
                <a:ea typeface="+mn-ea"/>
                <a:cs typeface="+mn-cs"/>
              </a:rPr>
              <a:t> gros écarts entre légalité et GDF. </a:t>
            </a:r>
            <a:r>
              <a:rPr lang="fr-FR" sz="1200" kern="1200" noProof="0" dirty="0" smtClean="0">
                <a:solidFill>
                  <a:schemeClr val="tx1"/>
                </a:solidFill>
                <a:effectLst/>
                <a:latin typeface="+mn-lt"/>
                <a:ea typeface="+mn-ea"/>
                <a:cs typeface="+mn-cs"/>
              </a:rPr>
              <a:t>Nous représentons</a:t>
            </a:r>
            <a:r>
              <a:rPr lang="fr-FR" sz="1200" kern="1200" baseline="0" noProof="0" dirty="0" smtClean="0">
                <a:solidFill>
                  <a:schemeClr val="tx1"/>
                </a:solidFill>
                <a:effectLst/>
                <a:latin typeface="+mn-lt"/>
                <a:ea typeface="+mn-ea"/>
                <a:cs typeface="+mn-cs"/>
              </a:rPr>
              <a:t> la GDF </a:t>
            </a:r>
            <a:r>
              <a:rPr lang="fr-FR" sz="1200" kern="1200" noProof="0" dirty="0" smtClean="0">
                <a:solidFill>
                  <a:schemeClr val="tx1"/>
                </a:solidFill>
                <a:effectLst/>
                <a:latin typeface="+mn-lt"/>
                <a:ea typeface="+mn-ea"/>
                <a:cs typeface="+mn-cs"/>
              </a:rPr>
              <a:t>par une ligne droite car, en principe,  les exigences sont les mêmes dans les différents pays (par</a:t>
            </a:r>
            <a:r>
              <a:rPr lang="fr-FR" sz="1200" kern="1200" baseline="0" noProof="0" dirty="0" smtClean="0">
                <a:solidFill>
                  <a:schemeClr val="tx1"/>
                </a:solidFill>
                <a:effectLst/>
                <a:latin typeface="+mn-lt"/>
                <a:ea typeface="+mn-ea"/>
                <a:cs typeface="+mn-cs"/>
              </a:rPr>
              <a:t> ex.</a:t>
            </a:r>
            <a:r>
              <a:rPr lang="fr-FR" sz="1200" kern="1200" noProof="0" dirty="0" smtClean="0">
                <a:solidFill>
                  <a:schemeClr val="tx1"/>
                </a:solidFill>
                <a:effectLst/>
                <a:latin typeface="+mn-lt"/>
                <a:ea typeface="+mn-ea"/>
                <a:cs typeface="+mn-cs"/>
              </a:rPr>
              <a:t> 10 </a:t>
            </a:r>
            <a:r>
              <a:rPr lang="fr-FR" sz="1200" i="1" kern="1200" noProof="0" dirty="0" smtClean="0">
                <a:solidFill>
                  <a:schemeClr val="tx1"/>
                </a:solidFill>
                <a:effectLst/>
                <a:latin typeface="+mn-lt"/>
                <a:ea typeface="+mn-ea"/>
                <a:cs typeface="+mn-cs"/>
              </a:rPr>
              <a:t>Principes</a:t>
            </a:r>
            <a:r>
              <a:rPr lang="fr-FR" sz="1200" i="1" kern="1200" baseline="0" noProof="0" dirty="0" smtClean="0">
                <a:solidFill>
                  <a:schemeClr val="tx1"/>
                </a:solidFill>
                <a:effectLst/>
                <a:latin typeface="+mn-lt"/>
                <a:ea typeface="+mn-ea"/>
                <a:cs typeface="+mn-cs"/>
              </a:rPr>
              <a:t> et critères </a:t>
            </a:r>
            <a:r>
              <a:rPr lang="fr-FR" sz="1200" i="0" kern="1200" baseline="0" noProof="0" dirty="0" smtClean="0">
                <a:solidFill>
                  <a:schemeClr val="tx1"/>
                </a:solidFill>
                <a:effectLst/>
                <a:latin typeface="+mn-lt"/>
                <a:ea typeface="+mn-ea"/>
                <a:cs typeface="+mn-cs"/>
              </a:rPr>
              <a:t>du </a:t>
            </a:r>
            <a:r>
              <a:rPr lang="fr-FR" sz="1200" kern="1200" noProof="0" dirty="0" smtClean="0">
                <a:solidFill>
                  <a:schemeClr val="tx1"/>
                </a:solidFill>
                <a:effectLst/>
                <a:latin typeface="+mn-lt"/>
                <a:ea typeface="+mn-ea"/>
                <a:cs typeface="+mn-cs"/>
              </a:rPr>
              <a:t>FSC). Par exemple, les conditions générales de certifications FSC sont les mêmes en Chine</a:t>
            </a:r>
            <a:r>
              <a:rPr lang="fr-FR" sz="1200" kern="1200" baseline="0" noProof="0" dirty="0" smtClean="0">
                <a:solidFill>
                  <a:schemeClr val="tx1"/>
                </a:solidFill>
                <a:effectLst/>
                <a:latin typeface="+mn-lt"/>
                <a:ea typeface="+mn-ea"/>
                <a:cs typeface="+mn-cs"/>
              </a:rPr>
              <a:t> qu’en Inde.</a:t>
            </a:r>
            <a:r>
              <a:rPr lang="fr-FR" sz="1200" kern="1200" noProof="0" dirty="0" smtClean="0">
                <a:solidFill>
                  <a:schemeClr val="tx1"/>
                </a:solidFill>
                <a:effectLst/>
                <a:latin typeface="+mn-lt"/>
                <a:ea typeface="+mn-ea"/>
                <a:cs typeface="+mn-cs"/>
              </a:rPr>
              <a:t> </a:t>
            </a:r>
            <a:endParaRPr lang="fr-FR" noProof="0" dirty="0"/>
          </a:p>
        </p:txBody>
      </p:sp>
      <p:sp>
        <p:nvSpPr>
          <p:cNvPr id="4" name="Slide Number Placeholder 3"/>
          <p:cNvSpPr>
            <a:spLocks noGrp="1"/>
          </p:cNvSpPr>
          <p:nvPr>
            <p:ph type="sldNum" sz="quarter" idx="10"/>
          </p:nvPr>
        </p:nvSpPr>
        <p:spPr/>
        <p:txBody>
          <a:bodyPr/>
          <a:lstStyle/>
          <a:p>
            <a:fld id="{7A011083-C728-4594-93E4-1E5BDFAF1521}" type="slidenum">
              <a:rPr lang="zh-TW" altLang="en-US" smtClean="0"/>
              <a:pPr/>
              <a:t>19</a:t>
            </a:fld>
            <a:endParaRPr lang="zh-TW" altLang="en-US"/>
          </a:p>
        </p:txBody>
      </p:sp>
    </p:spTree>
    <p:extLst>
      <p:ext uri="{BB962C8B-B14F-4D97-AF65-F5344CB8AC3E}">
        <p14:creationId xmlns:p14="http://schemas.microsoft.com/office/powerpoint/2010/main" val="1150206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CCBD52F-95FF-43A3-B975-909E50C13C92}" type="slidenum">
              <a:rPr lang="en-GB" smtClean="0"/>
              <a:pPr/>
              <a:t>20</a:t>
            </a:fld>
            <a:endParaRPr lang="en-GB"/>
          </a:p>
        </p:txBody>
      </p:sp>
    </p:spTree>
    <p:extLst>
      <p:ext uri="{BB962C8B-B14F-4D97-AF65-F5344CB8AC3E}">
        <p14:creationId xmlns:p14="http://schemas.microsoft.com/office/powerpoint/2010/main" val="36748143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21</a:t>
            </a:fld>
            <a:endParaRPr lang="en-GB"/>
          </a:p>
        </p:txBody>
      </p:sp>
    </p:spTree>
    <p:extLst>
      <p:ext uri="{BB962C8B-B14F-4D97-AF65-F5344CB8AC3E}">
        <p14:creationId xmlns:p14="http://schemas.microsoft.com/office/powerpoint/2010/main" val="4169673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A011083-C728-4594-93E4-1E5BDFAF1521}" type="slidenum">
              <a:rPr lang="zh-TW" altLang="en-US" smtClean="0"/>
              <a:pPr/>
              <a:t>3</a:t>
            </a:fld>
            <a:endParaRPr lang="zh-TW" altLang="en-US"/>
          </a:p>
        </p:txBody>
      </p:sp>
    </p:spTree>
    <p:extLst>
      <p:ext uri="{BB962C8B-B14F-4D97-AF65-F5344CB8AC3E}">
        <p14:creationId xmlns:p14="http://schemas.microsoft.com/office/powerpoint/2010/main" val="177500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4</a:t>
            </a:fld>
            <a:endParaRPr lang="en-GB"/>
          </a:p>
        </p:txBody>
      </p:sp>
    </p:spTree>
    <p:extLst>
      <p:ext uri="{BB962C8B-B14F-4D97-AF65-F5344CB8AC3E}">
        <p14:creationId xmlns:p14="http://schemas.microsoft.com/office/powerpoint/2010/main" val="4034364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B1067453-EA2B-441D-B712-512448DBEE1F}" type="slidenum">
              <a:rPr lang="en-GB"/>
              <a:pPr/>
              <a:t>5</a:t>
            </a:fld>
            <a:endParaRPr lang="en-GB"/>
          </a:p>
        </p:txBody>
      </p:sp>
      <p:sp>
        <p:nvSpPr>
          <p:cNvPr id="27651" name="Rectangle 2"/>
          <p:cNvSpPr>
            <a:spLocks noGrp="1" noRot="1" noChangeAspect="1" noChangeArrowheads="1" noTextEdit="1"/>
          </p:cNvSpPr>
          <p:nvPr>
            <p:ph type="sldImg"/>
          </p:nvPr>
        </p:nvSpPr>
        <p:spPr>
          <a:xfrm>
            <a:off x="107950" y="739775"/>
            <a:ext cx="6581775" cy="3703638"/>
          </a:xfrm>
          <a:ln/>
        </p:spPr>
      </p:sp>
      <p:sp>
        <p:nvSpPr>
          <p:cNvPr id="27652" name="Rectangle 3"/>
          <p:cNvSpPr>
            <a:spLocks noGrp="1" noChangeArrowheads="1"/>
          </p:cNvSpPr>
          <p:nvPr>
            <p:ph type="body" idx="1"/>
          </p:nvPr>
        </p:nvSpPr>
        <p:spPr>
          <a:noFill/>
          <a:ln/>
        </p:spPr>
        <p:txBody>
          <a:bodyPr/>
          <a:lstStyle/>
          <a:p>
            <a:r>
              <a:rPr lang="fr-FR" noProof="0" dirty="0" smtClean="0"/>
              <a:t>Tiré de : Global </a:t>
            </a:r>
            <a:r>
              <a:rPr lang="fr-FR" noProof="0" dirty="0" err="1" smtClean="0"/>
              <a:t>Timber</a:t>
            </a:r>
            <a:r>
              <a:rPr lang="fr-FR" noProof="0" dirty="0" smtClean="0"/>
              <a:t> </a:t>
            </a:r>
            <a:r>
              <a:rPr lang="fr-FR" noProof="0" dirty="0" err="1" smtClean="0"/>
              <a:t>Demand</a:t>
            </a:r>
            <a:r>
              <a:rPr lang="fr-FR" noProof="0" dirty="0" smtClean="0"/>
              <a:t>,</a:t>
            </a:r>
            <a:r>
              <a:rPr lang="fr-FR" baseline="0" noProof="0" dirty="0" smtClean="0"/>
              <a:t> mars </a:t>
            </a:r>
            <a:r>
              <a:rPr lang="fr-FR" noProof="0" dirty="0" smtClean="0"/>
              <a:t>2013, FIM</a:t>
            </a:r>
            <a:r>
              <a:rPr lang="fr-FR" baseline="0" noProof="0" dirty="0" smtClean="0"/>
              <a:t> Services Ltd : http ://www.fimltd.co.uk/downloads/Global%20Industrial%20Roundwood%20Demand%20March%202013.pdf</a:t>
            </a:r>
          </a:p>
        </p:txBody>
      </p:sp>
    </p:spTree>
    <p:extLst>
      <p:ext uri="{BB962C8B-B14F-4D97-AF65-F5344CB8AC3E}">
        <p14:creationId xmlns:p14="http://schemas.microsoft.com/office/powerpoint/2010/main" val="1338433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D0A56450-3745-42F7-A341-C5584F81F056}" type="slidenum">
              <a:rPr lang="en-GB"/>
              <a:pPr/>
              <a:t>6</a:t>
            </a:fld>
            <a:endParaRPr lang="en-GB"/>
          </a:p>
        </p:txBody>
      </p:sp>
      <p:sp>
        <p:nvSpPr>
          <p:cNvPr id="28675" name="Rectangle 2"/>
          <p:cNvSpPr>
            <a:spLocks noGrp="1" noRot="1" noChangeAspect="1" noChangeArrowheads="1" noTextEdit="1"/>
          </p:cNvSpPr>
          <p:nvPr>
            <p:ph type="sldImg"/>
          </p:nvPr>
        </p:nvSpPr>
        <p:spPr>
          <a:xfrm>
            <a:off x="107950" y="739775"/>
            <a:ext cx="6581775" cy="3703638"/>
          </a:xfrm>
          <a:ln/>
        </p:spPr>
      </p:sp>
      <p:sp>
        <p:nvSpPr>
          <p:cNvPr id="28676"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25291076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E5F613E1-91B4-4750-A519-8DBF5BCB1055}" type="slidenum">
              <a:rPr lang="en-GB"/>
              <a:pPr/>
              <a:t>7</a:t>
            </a:fld>
            <a:endParaRPr lang="en-GB"/>
          </a:p>
        </p:txBody>
      </p:sp>
      <p:sp>
        <p:nvSpPr>
          <p:cNvPr id="29699" name="Rectangle 2"/>
          <p:cNvSpPr>
            <a:spLocks noGrp="1" noRot="1" noChangeAspect="1" noChangeArrowheads="1" noTextEdit="1"/>
          </p:cNvSpPr>
          <p:nvPr>
            <p:ph type="sldImg"/>
          </p:nvPr>
        </p:nvSpPr>
        <p:spPr>
          <a:xfrm>
            <a:off x="107950" y="739775"/>
            <a:ext cx="6581775" cy="3703638"/>
          </a:xfrm>
          <a:ln/>
        </p:spPr>
      </p:sp>
      <p:sp>
        <p:nvSpPr>
          <p:cNvPr id="29700" name="Rectangle 3"/>
          <p:cNvSpPr>
            <a:spLocks noGrp="1" noChangeArrowheads="1"/>
          </p:cNvSpPr>
          <p:nvPr>
            <p:ph type="body" idx="1"/>
          </p:nvPr>
        </p:nvSpPr>
        <p:spPr>
          <a:noFill/>
          <a:ln/>
        </p:spPr>
        <p:txBody>
          <a:bodyPr/>
          <a:lstStyle/>
          <a:p>
            <a:r>
              <a:rPr lang="fr-FR" noProof="0" dirty="0" smtClean="0"/>
              <a:t>FAO – Évaluation des ressources forestières mondiales 2010 : http://www.fao.org/forestry/fra/fra2010/en/</a:t>
            </a:r>
            <a:endParaRPr lang="fr-FR" noProof="0" dirty="0" smtClean="0">
              <a:latin typeface="+mn-lt"/>
            </a:endParaRPr>
          </a:p>
          <a:p>
            <a:r>
              <a:rPr lang="fr-FR" noProof="0" dirty="0" smtClean="0">
                <a:latin typeface="+mn-lt"/>
              </a:rPr>
              <a:t>Rapport de la FAO/l’OIBT</a:t>
            </a:r>
            <a:r>
              <a:rPr lang="fr-FR" baseline="0" noProof="0" dirty="0" smtClean="0">
                <a:latin typeface="+mn-lt"/>
              </a:rPr>
              <a:t> : </a:t>
            </a:r>
            <a:r>
              <a:rPr lang="fr-FR" noProof="0" dirty="0" smtClean="0">
                <a:latin typeface="+mn-lt"/>
              </a:rPr>
              <a:t> </a:t>
            </a:r>
            <a:r>
              <a:rPr lang="en-GB" sz="1200" u="none" strike="noStrike" kern="1200" dirty="0" smtClean="0">
                <a:solidFill>
                  <a:schemeClr val="tx1"/>
                </a:solidFill>
                <a:effectLst/>
                <a:latin typeface="+mn-lt"/>
                <a:ea typeface="+mn-ea"/>
                <a:cs typeface="+mn-cs"/>
              </a:rPr>
              <a:t>The State of Forests in the Amazon Basin, Congo Basin and Southeast Asia</a:t>
            </a:r>
            <a:r>
              <a:rPr lang="fr-FR" sz="1200" u="none" strike="noStrike" kern="1200" noProof="0" dirty="0" smtClean="0">
                <a:solidFill>
                  <a:schemeClr val="tx1"/>
                </a:solidFill>
                <a:effectLst/>
                <a:latin typeface="+mn-lt"/>
                <a:ea typeface="+mn-ea"/>
                <a:cs typeface="+mn-cs"/>
              </a:rPr>
              <a:t/>
            </a:r>
            <a:br>
              <a:rPr lang="fr-FR" sz="1200" u="none" strike="noStrike" kern="1200" noProof="0" dirty="0" smtClean="0">
                <a:solidFill>
                  <a:schemeClr val="tx1"/>
                </a:solidFill>
                <a:effectLst/>
                <a:latin typeface="+mn-lt"/>
                <a:ea typeface="+mn-ea"/>
                <a:cs typeface="+mn-cs"/>
              </a:rPr>
            </a:br>
            <a:r>
              <a:rPr lang="fr-FR" sz="1200" b="0" u="none" strike="noStrike" kern="1200" noProof="0" dirty="0" smtClean="0">
                <a:solidFill>
                  <a:schemeClr val="tx1"/>
                </a:solidFill>
                <a:effectLst/>
                <a:latin typeface="+mn-lt"/>
                <a:ea typeface="+mn-ea"/>
                <a:cs typeface="+mn-cs"/>
              </a:rPr>
              <a:t>Pour en savoir plus : </a:t>
            </a:r>
            <a:r>
              <a:rPr lang="fr-FR" sz="1200" b="0" u="none" strike="noStrike" kern="1200" noProof="0" dirty="0" smtClean="0">
                <a:solidFill>
                  <a:schemeClr val="tx1"/>
                </a:solidFill>
                <a:effectLst/>
                <a:latin typeface="+mn-lt"/>
                <a:ea typeface="+mn-ea"/>
                <a:cs typeface="+mn-cs"/>
                <a:hlinkClick r:id="rId3"/>
              </a:rPr>
              <a:t>http://biodiversity-l.iisd.org/news/faoitto-report-deforestation-rates-in-rainforest-basins-alarming/</a:t>
            </a:r>
            <a:endParaRPr lang="fr-FR" b="0" noProof="0" dirty="0" smtClean="0">
              <a:solidFill>
                <a:schemeClr val="tx1"/>
              </a:solidFill>
              <a:latin typeface="+mn-lt"/>
            </a:endParaRPr>
          </a:p>
        </p:txBody>
      </p:sp>
    </p:spTree>
    <p:extLst>
      <p:ext uri="{BB962C8B-B14F-4D97-AF65-F5344CB8AC3E}">
        <p14:creationId xmlns:p14="http://schemas.microsoft.com/office/powerpoint/2010/main" val="2635944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8</a:t>
            </a:fld>
            <a:endParaRPr lang="en-GB"/>
          </a:p>
        </p:txBody>
      </p:sp>
    </p:spTree>
    <p:extLst>
      <p:ext uri="{BB962C8B-B14F-4D97-AF65-F5344CB8AC3E}">
        <p14:creationId xmlns:p14="http://schemas.microsoft.com/office/powerpoint/2010/main" val="14071463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107950" y="739775"/>
            <a:ext cx="6581775" cy="3703638"/>
          </a:xfrm>
          <a:ln/>
        </p:spPr>
      </p:sp>
      <p:sp>
        <p:nvSpPr>
          <p:cNvPr id="32771" name="Notes Placeholder 2"/>
          <p:cNvSpPr>
            <a:spLocks noGrp="1"/>
          </p:cNvSpPr>
          <p:nvPr>
            <p:ph type="body" idx="1"/>
          </p:nvPr>
        </p:nvSpPr>
        <p:spPr>
          <a:noFill/>
          <a:ln/>
        </p:spPr>
        <p:txBody>
          <a:bodyPr/>
          <a:lstStyle/>
          <a:p>
            <a:r>
              <a:rPr lang="fr-FR" noProof="0" dirty="0" smtClean="0"/>
              <a:t>Demandez aux participants de deviner les causes de la déforestation et leur importance relative. Passez ensuite à la </a:t>
            </a:r>
            <a:r>
              <a:rPr lang="fr-FR" noProof="0" smtClean="0"/>
              <a:t>diapositive suivante.</a:t>
            </a:r>
            <a:endParaRPr lang="fr-FR" noProof="0" dirty="0" smtClean="0"/>
          </a:p>
        </p:txBody>
      </p:sp>
      <p:sp>
        <p:nvSpPr>
          <p:cNvPr id="4" name="Slide Number Placeholder 3"/>
          <p:cNvSpPr>
            <a:spLocks noGrp="1"/>
          </p:cNvSpPr>
          <p:nvPr>
            <p:ph type="sldNum" sz="quarter" idx="5"/>
          </p:nvPr>
        </p:nvSpPr>
        <p:spPr/>
        <p:txBody>
          <a:bodyPr/>
          <a:lstStyle/>
          <a:p>
            <a:pPr>
              <a:defRPr/>
            </a:pPr>
            <a:fld id="{EEFF5403-0D74-4428-83D9-11D49A592EB9}" type="slidenum">
              <a:rPr lang="en-GB" smtClean="0"/>
              <a:pPr>
                <a:defRPr/>
              </a:pPr>
              <a:t>9</a:t>
            </a:fld>
            <a:endParaRPr lang="en-GB"/>
          </a:p>
        </p:txBody>
      </p:sp>
    </p:spTree>
    <p:extLst>
      <p:ext uri="{BB962C8B-B14F-4D97-AF65-F5344CB8AC3E}">
        <p14:creationId xmlns:p14="http://schemas.microsoft.com/office/powerpoint/2010/main" val="20783774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B149BFA2-4B2C-40DE-AB00-B1BF86D2B200}" type="datetime1">
              <a:rPr lang="en-GB" smtClean="0"/>
              <a:t>26/01/2015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E754466E-68C0-4519-AAFB-73F7DBC9FB8A}" type="datetime1">
              <a:rPr lang="en-GB" smtClean="0"/>
              <a:t>26/01/2015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2437786B-3F88-41E8-99A7-E25406996CA3}" type="datetime1">
              <a:rPr lang="en-GB" smtClean="0"/>
              <a:t>26/01/2015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A4A76468-475C-4173-8300-F2B8DA8D83B7}" type="datetime1">
              <a:rPr lang="en-GB" smtClean="0"/>
              <a:t>26/01/2015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90D8BB99-E468-44B0-9504-248F3FA53707}" type="datetime1">
              <a:rPr lang="en-GB" smtClean="0"/>
              <a:t>26/01/2015</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C2519EA4-1EA5-43B4-9431-EA387DA28BE7}" type="datetime1">
              <a:rPr lang="en-GB" smtClean="0"/>
              <a:t>26/01/2015</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AFD004-06E1-431A-8D3D-8F811A9AE1A4}" type="datetime1">
              <a:rPr lang="en-GB" smtClean="0"/>
              <a:t>26/01/2015</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BDF24AB1-18A7-40DA-AB63-C68D08578C97}" type="datetime1">
              <a:rPr lang="en-GB" smtClean="0"/>
              <a:t>26/01/2015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66839A-7ED2-4A86-A557-4393C5B89CB2}" type="datetime1">
              <a:rPr lang="en-GB" smtClean="0"/>
              <a:t>26/01/2015</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pPr/>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mailto:forests@giz.de" TargetMode="Externa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barometer.wwf.org.uk/what_we_do/government_barometer/"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FR" dirty="0" smtClean="0"/>
              <a:t>Important : mentions légales – VEUILLEZ LIRE CE QUI SUIT</a:t>
            </a:r>
            <a:endParaRPr lang="fr-FR" dirty="0"/>
          </a:p>
        </p:txBody>
      </p:sp>
      <p:sp>
        <p:nvSpPr>
          <p:cNvPr id="3" name="Inhaltsplatzhalter 2"/>
          <p:cNvSpPr>
            <a:spLocks noGrp="1"/>
          </p:cNvSpPr>
          <p:nvPr>
            <p:ph idx="1"/>
          </p:nvPr>
        </p:nvSpPr>
        <p:spPr>
          <a:xfrm>
            <a:off x="343347" y="2220517"/>
            <a:ext cx="11419161" cy="4275976"/>
          </a:xfrm>
        </p:spPr>
        <p:txBody>
          <a:bodyPr>
            <a:normAutofit/>
          </a:bodyPr>
          <a:lstStyle/>
          <a:p>
            <a:r>
              <a:rPr lang="fr-FR" sz="2000" dirty="0" smtClean="0"/>
              <a:t>Ce document de formation a été élaboré par The </a:t>
            </a:r>
            <a:r>
              <a:rPr lang="fr-FR" sz="2000" dirty="0" err="1" smtClean="0"/>
              <a:t>Proforest</a:t>
            </a:r>
            <a:r>
              <a:rPr lang="fr-FR" sz="2000" dirty="0" smtClean="0"/>
              <a:t> Initiative à la demande de la GIZ. Il a été financé par le ministère fédéral allemand de la Coopération économique et du Développement (BMZ). </a:t>
            </a:r>
          </a:p>
          <a:p>
            <a:r>
              <a:rPr lang="fr-FR" sz="2000" dirty="0" smtClean="0"/>
              <a:t>L’utilisation de ce document de formation ou de certaines de ses parties n’est autorisée qu’à des fins non commerciales. Vous pouvez modifier le document en fonction de vos besoins, à condition de ne pas déformer ou dénaturer ses messages clés et son contenu. </a:t>
            </a:r>
          </a:p>
          <a:p>
            <a:r>
              <a:rPr lang="fr-FR" sz="2000" dirty="0" smtClean="0"/>
              <a:t>Les auteurs assument la responsabilité des omissions, des inexactitudes ou des points de vue exprimés dans ce document. Ces points de vue ne reflètent pas nécessairement ceux du BMZ ou de la GIZ.</a:t>
            </a: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05321" y="4877387"/>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Inhaltsplatzhalter 2"/>
          <p:cNvSpPr txBox="1">
            <a:spLocks/>
          </p:cNvSpPr>
          <p:nvPr/>
        </p:nvSpPr>
        <p:spPr>
          <a:xfrm>
            <a:off x="343348" y="4572000"/>
            <a:ext cx="8426579" cy="19673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smtClean="0"/>
              <a:t>Cette diapositive a un caractère purement informatif ; elle peut être supprimée pour la formation.</a:t>
            </a:r>
          </a:p>
          <a:p>
            <a:r>
              <a:rPr lang="fr-FR" sz="2000" dirty="0" smtClean="0"/>
              <a:t>Si vous décidez d’utiliser cette formation, nous vous serions reconnaissants de nous en informer en contactant </a:t>
            </a:r>
            <a:r>
              <a:rPr lang="fr-FR" sz="2000" dirty="0" smtClean="0">
                <a:hlinkClick r:id="rId4"/>
              </a:rPr>
              <a:t>forests@giz.de</a:t>
            </a:r>
            <a:r>
              <a:rPr lang="fr-FR" sz="2000" dirty="0" smtClean="0"/>
              <a:t>. </a:t>
            </a:r>
          </a:p>
        </p:txBody>
      </p:sp>
      <p:sp>
        <p:nvSpPr>
          <p:cNvPr id="4" name="Foliennummernplatzhalter 3"/>
          <p:cNvSpPr>
            <a:spLocks noGrp="1"/>
          </p:cNvSpPr>
          <p:nvPr>
            <p:ph type="sldNum" sz="quarter" idx="12"/>
          </p:nvPr>
        </p:nvSpPr>
        <p:spPr/>
        <p:txBody>
          <a:bodyPr/>
          <a:lstStyle/>
          <a:p>
            <a:fld id="{358DAFE8-1C9A-4E30-8B03-C25BBFE13FC9}" type="slidenum">
              <a:rPr lang="en-GB" smtClean="0"/>
              <a:pPr/>
              <a:t>1</a:t>
            </a:fld>
            <a:endParaRPr lang="en-GB"/>
          </a:p>
        </p:txBody>
      </p:sp>
    </p:spTree>
    <p:extLst>
      <p:ext uri="{BB962C8B-B14F-4D97-AF65-F5344CB8AC3E}">
        <p14:creationId xmlns:p14="http://schemas.microsoft.com/office/powerpoint/2010/main" val="369466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59228" y="1219200"/>
            <a:ext cx="10003971" cy="1121229"/>
          </a:xfrm>
        </p:spPr>
        <p:txBody>
          <a:bodyPr>
            <a:noAutofit/>
          </a:bodyPr>
          <a:lstStyle/>
          <a:p>
            <a:r>
              <a:rPr lang="fr-FR" sz="2000" dirty="0" smtClean="0">
                <a:solidFill>
                  <a:srgbClr val="006600"/>
                </a:solidFill>
              </a:rPr>
              <a:t>Estimations mondiales de la déforestation et de la dégradation des forêts, par facteurs</a:t>
            </a:r>
            <a:endParaRPr lang="fr-FR" sz="2000" dirty="0">
              <a:solidFill>
                <a:srgbClr val="006600"/>
              </a:solidFill>
            </a:endParaRPr>
          </a:p>
        </p:txBody>
      </p:sp>
      <p:graphicFrame>
        <p:nvGraphicFramePr>
          <p:cNvPr id="6" name="Chart 5"/>
          <p:cNvGraphicFramePr/>
          <p:nvPr>
            <p:extLst>
              <p:ext uri="{D42A27DB-BD31-4B8C-83A1-F6EECF244321}">
                <p14:modId xmlns:p14="http://schemas.microsoft.com/office/powerpoint/2010/main" val="3674685211"/>
              </p:ext>
            </p:extLst>
          </p:nvPr>
        </p:nvGraphicFramePr>
        <p:xfrm>
          <a:off x="365293" y="2369064"/>
          <a:ext cx="7226997" cy="4306372"/>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2"/>
          <p:cNvSpPr txBox="1">
            <a:spLocks noChangeArrowheads="1"/>
          </p:cNvSpPr>
          <p:nvPr/>
        </p:nvSpPr>
        <p:spPr>
          <a:xfrm>
            <a:off x="250372" y="6403838"/>
            <a:ext cx="8229600" cy="543197"/>
          </a:xfrm>
          <a:prstGeom prst="rect">
            <a:avLst/>
          </a:prstGeom>
        </p:spPr>
        <p:txBody>
          <a:bodyPr/>
          <a:lstStyle/>
          <a:p>
            <a:pPr eaLnBrk="0" hangingPunct="0">
              <a:defRPr/>
            </a:pPr>
            <a:endParaRPr lang="en-GB" i="1" kern="0" dirty="0">
              <a:latin typeface="+mj-lt"/>
              <a:ea typeface="+mj-ea"/>
              <a:cs typeface="+mj-cs"/>
            </a:endParaRPr>
          </a:p>
        </p:txBody>
      </p:sp>
      <p:sp>
        <p:nvSpPr>
          <p:cNvPr id="3" name="Slide Number Placeholder 2"/>
          <p:cNvSpPr>
            <a:spLocks noGrp="1"/>
          </p:cNvSpPr>
          <p:nvPr>
            <p:ph type="sldNum" sz="quarter" idx="12"/>
          </p:nvPr>
        </p:nvSpPr>
        <p:spPr/>
        <p:txBody>
          <a:bodyPr/>
          <a:lstStyle/>
          <a:p>
            <a:fld id="{C7D6AF9C-F8E2-4CD1-95B1-7B2186A4A716}" type="slidenum">
              <a:rPr lang="zh-TW" altLang="en-US" smtClean="0"/>
              <a:pPr/>
              <a:t>10</a:t>
            </a:fld>
            <a:endParaRPr lang="zh-TW" altLang="en-US"/>
          </a:p>
        </p:txBody>
      </p:sp>
      <p:sp>
        <p:nvSpPr>
          <p:cNvPr id="4" name="Rectangle 3"/>
          <p:cNvSpPr/>
          <p:nvPr/>
        </p:nvSpPr>
        <p:spPr>
          <a:xfrm>
            <a:off x="7298093" y="6371541"/>
            <a:ext cx="3866764" cy="307777"/>
          </a:xfrm>
          <a:prstGeom prst="rect">
            <a:avLst/>
          </a:prstGeom>
        </p:spPr>
        <p:txBody>
          <a:bodyPr wrap="none">
            <a:spAutoFit/>
          </a:bodyPr>
          <a:lstStyle/>
          <a:p>
            <a:pPr eaLnBrk="0" hangingPunct="0">
              <a:defRPr/>
            </a:pPr>
            <a:r>
              <a:rPr lang="en-GB" sz="1400" i="1" kern="0" dirty="0" smtClean="0">
                <a:latin typeface="+mj-lt"/>
                <a:ea typeface="+mj-ea"/>
                <a:cs typeface="+mj-cs"/>
              </a:rPr>
              <a:t>Source : </a:t>
            </a:r>
            <a:r>
              <a:rPr lang="en-GB" sz="1400" i="1" kern="0" dirty="0">
                <a:latin typeface="+mj-lt"/>
                <a:ea typeface="+mj-ea"/>
                <a:cs typeface="+mj-cs"/>
              </a:rPr>
              <a:t>The Prince’s Rainforest Project, 2009</a:t>
            </a:r>
          </a:p>
        </p:txBody>
      </p:sp>
    </p:spTree>
    <p:extLst>
      <p:ext uri="{BB962C8B-B14F-4D97-AF65-F5344CB8AC3E}">
        <p14:creationId xmlns:p14="http://schemas.microsoft.com/office/powerpoint/2010/main" val="27324221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57968" y="1174602"/>
            <a:ext cx="8229600" cy="1143000"/>
          </a:xfrm>
        </p:spPr>
        <p:txBody>
          <a:bodyPr/>
          <a:lstStyle/>
          <a:p>
            <a:r>
              <a:rPr lang="fr-FR" dirty="0" smtClean="0">
                <a:solidFill>
                  <a:srgbClr val="006600"/>
                </a:solidFill>
              </a:rPr>
              <a:t>Qu’achetez-vous ?</a:t>
            </a:r>
          </a:p>
        </p:txBody>
      </p:sp>
      <p:sp>
        <p:nvSpPr>
          <p:cNvPr id="55299" name="Rectangle 3"/>
          <p:cNvSpPr>
            <a:spLocks noGrp="1" noChangeArrowheads="1"/>
          </p:cNvSpPr>
          <p:nvPr>
            <p:ph idx="1"/>
          </p:nvPr>
        </p:nvSpPr>
        <p:spPr>
          <a:xfrm>
            <a:off x="305479" y="2214336"/>
            <a:ext cx="10157596" cy="4525963"/>
          </a:xfrm>
        </p:spPr>
        <p:txBody>
          <a:bodyPr>
            <a:normAutofit/>
          </a:bodyPr>
          <a:lstStyle/>
          <a:p>
            <a:pPr>
              <a:lnSpc>
                <a:spcPct val="90000"/>
              </a:lnSpc>
            </a:pPr>
            <a:r>
              <a:rPr lang="fr-FR" sz="2200" dirty="0" smtClean="0"/>
              <a:t>De grave problèmes sont liés aux sources forestières : </a:t>
            </a:r>
          </a:p>
          <a:p>
            <a:pPr marL="566738" lvl="1" indent="-250825">
              <a:lnSpc>
                <a:spcPct val="90000"/>
              </a:lnSpc>
              <a:buSzPct val="80000"/>
              <a:buFont typeface="Wingdings" panose="05000000000000000000" pitchFamily="2" charset="2"/>
              <a:buChar char="§"/>
            </a:pPr>
            <a:r>
              <a:rPr lang="fr-FR" sz="2200" dirty="0" smtClean="0"/>
              <a:t>Bois volé – aucun droit de récolter</a:t>
            </a:r>
          </a:p>
          <a:p>
            <a:pPr marL="566738" lvl="1" indent="-250825">
              <a:lnSpc>
                <a:spcPct val="90000"/>
              </a:lnSpc>
              <a:buSzPct val="80000"/>
              <a:buFont typeface="Wingdings" panose="05000000000000000000" pitchFamily="2" charset="2"/>
              <a:buChar char="§"/>
            </a:pPr>
            <a:r>
              <a:rPr lang="fr-FR" sz="2200" dirty="0" smtClean="0"/>
              <a:t>Grumes de dimensions insuffisantes ou espèces protégées</a:t>
            </a:r>
          </a:p>
          <a:p>
            <a:pPr marL="566738" lvl="1" indent="-250825">
              <a:lnSpc>
                <a:spcPct val="90000"/>
              </a:lnSpc>
              <a:buSzPct val="80000"/>
              <a:buFont typeface="Wingdings" panose="05000000000000000000" pitchFamily="2" charset="2"/>
              <a:buChar char="§"/>
            </a:pPr>
            <a:r>
              <a:rPr lang="fr-FR" sz="2200" dirty="0" smtClean="0"/>
              <a:t>Bois obtenu par recours à la corruption</a:t>
            </a:r>
          </a:p>
          <a:p>
            <a:pPr marL="566738" lvl="1" indent="-250825">
              <a:lnSpc>
                <a:spcPct val="90000"/>
              </a:lnSpc>
              <a:buSzPct val="80000"/>
              <a:buFont typeface="Wingdings" panose="05000000000000000000" pitchFamily="2" charset="2"/>
              <a:buChar char="§"/>
            </a:pPr>
            <a:r>
              <a:rPr lang="fr-FR" sz="2200" dirty="0" smtClean="0"/>
              <a:t>Bois provenant d’opérations ne payant pas d’impôts ou d’autres droits : perte de recettes pour les gouvernements et les communautés</a:t>
            </a:r>
          </a:p>
          <a:p>
            <a:pPr marL="566738" lvl="1" indent="-250825">
              <a:lnSpc>
                <a:spcPct val="90000"/>
              </a:lnSpc>
              <a:buSzPct val="80000"/>
              <a:buFont typeface="Wingdings" panose="05000000000000000000" pitchFamily="2" charset="2"/>
              <a:buChar char="§"/>
            </a:pPr>
            <a:r>
              <a:rPr lang="fr-FR" sz="2200" dirty="0" smtClean="0"/>
              <a:t>Bois non conforme aux législation forestières, environnementales, de santé et de sécurité, ou autres</a:t>
            </a:r>
          </a:p>
          <a:p>
            <a:pPr marL="566738" lvl="1" indent="-250825">
              <a:lnSpc>
                <a:spcPct val="90000"/>
              </a:lnSpc>
              <a:buSzPct val="80000"/>
              <a:buFont typeface="Wingdings" panose="05000000000000000000" pitchFamily="2" charset="2"/>
              <a:buChar char="§"/>
            </a:pPr>
            <a:r>
              <a:rPr lang="fr-FR" sz="2200" dirty="0" smtClean="0"/>
              <a:t>Bois de la guerre</a:t>
            </a:r>
            <a:endParaRPr lang="fr-FR" sz="2200" dirty="0"/>
          </a:p>
        </p:txBody>
      </p:sp>
      <p:sp>
        <p:nvSpPr>
          <p:cNvPr id="7" name="Slide Number Placeholder 6"/>
          <p:cNvSpPr>
            <a:spLocks noGrp="1"/>
          </p:cNvSpPr>
          <p:nvPr>
            <p:ph type="sldNum" sz="quarter" idx="12"/>
          </p:nvPr>
        </p:nvSpPr>
        <p:spPr/>
        <p:txBody>
          <a:bodyPr/>
          <a:lstStyle/>
          <a:p>
            <a:fld id="{C7D6AF9C-F8E2-4CD1-95B1-7B2186A4A716}" type="slidenum">
              <a:rPr lang="zh-TW" altLang="en-US" smtClean="0"/>
              <a:pPr/>
              <a:t>11</a:t>
            </a:fld>
            <a:endParaRPr lang="zh-TW" altLang="en-US"/>
          </a:p>
        </p:txBody>
      </p:sp>
      <p:pic>
        <p:nvPicPr>
          <p:cNvPr id="12"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945" y="5200804"/>
            <a:ext cx="8114190" cy="1657195"/>
          </a:xfrm>
          <a:prstGeom prst="rect">
            <a:avLst/>
          </a:prstGeom>
        </p:spPr>
      </p:pic>
    </p:spTree>
    <p:extLst>
      <p:ext uri="{BB962C8B-B14F-4D97-AF65-F5344CB8AC3E}">
        <p14:creationId xmlns:p14="http://schemas.microsoft.com/office/powerpoint/2010/main" val="1956298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529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529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5299">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529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5299">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529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00759" y="1216816"/>
            <a:ext cx="8229600" cy="1143000"/>
          </a:xfrm>
        </p:spPr>
        <p:txBody>
          <a:bodyPr/>
          <a:lstStyle/>
          <a:p>
            <a:r>
              <a:rPr lang="fr-FR" dirty="0" smtClean="0">
                <a:solidFill>
                  <a:srgbClr val="006600"/>
                </a:solidFill>
              </a:rPr>
              <a:t>Que représente la récolte illégale de bois ?</a:t>
            </a:r>
          </a:p>
        </p:txBody>
      </p:sp>
      <p:sp>
        <p:nvSpPr>
          <p:cNvPr id="19459" name="Rectangle 39"/>
          <p:cNvSpPr>
            <a:spLocks noGrp="1" noChangeArrowheads="1"/>
          </p:cNvSpPr>
          <p:nvPr>
            <p:ph idx="1"/>
          </p:nvPr>
        </p:nvSpPr>
        <p:spPr>
          <a:xfrm>
            <a:off x="400760" y="2241860"/>
            <a:ext cx="8229600" cy="4041068"/>
          </a:xfrm>
        </p:spPr>
        <p:txBody>
          <a:bodyPr>
            <a:normAutofit lnSpcReduction="10000"/>
          </a:bodyPr>
          <a:lstStyle/>
          <a:p>
            <a:r>
              <a:rPr lang="fr-FR" sz="2400" dirty="0" smtClean="0"/>
              <a:t>Estimations de la Banque mondiale</a:t>
            </a:r>
          </a:p>
          <a:p>
            <a:pPr lvl="1"/>
            <a:r>
              <a:rPr lang="fr-FR" dirty="0" smtClean="0"/>
              <a:t>toutes les deux secondes, dans le monde, une superficie de forêt de la taille d’un terrain de football est rasée par des exploitations illégales</a:t>
            </a:r>
          </a:p>
          <a:p>
            <a:pPr lvl="1"/>
            <a:r>
              <a:rPr lang="fr-FR" dirty="0" smtClean="0"/>
              <a:t>dans certains pays, elle représente jusqu’à 90 pour cent de la totalité des activités d’abattage et produit de 10 à 15 milliards de dollars US de recettes d’origine criminelle </a:t>
            </a:r>
          </a:p>
          <a:p>
            <a:r>
              <a:rPr lang="fr-FR" sz="2400" dirty="0" smtClean="0"/>
              <a:t>Selon un rapport du PNUE et d’INTERPOL, l’exploitation illégale des forêts représente de 15 à 30% du commerce mondial</a:t>
            </a:r>
          </a:p>
          <a:p>
            <a:r>
              <a:rPr lang="fr-FR" sz="2400" dirty="0" smtClean="0"/>
              <a:t>WWF a estimé que de 16 à 19% des importations de bois dans l’UE provenaient de « sources illégales ou douteuses »</a:t>
            </a:r>
          </a:p>
          <a:p>
            <a:pPr>
              <a:lnSpc>
                <a:spcPct val="80000"/>
              </a:lnSpc>
            </a:pPr>
            <a:endParaRPr lang="en-GB" dirty="0">
              <a:solidFill>
                <a:srgbClr val="008080"/>
              </a:solidFill>
            </a:endParaRPr>
          </a:p>
          <a:p>
            <a:pPr>
              <a:lnSpc>
                <a:spcPct val="80000"/>
              </a:lnSpc>
            </a:pPr>
            <a:endParaRPr lang="en-US" dirty="0"/>
          </a:p>
        </p:txBody>
      </p:sp>
      <p:sp>
        <p:nvSpPr>
          <p:cNvPr id="4" name="Slide Number Placeholder 3"/>
          <p:cNvSpPr>
            <a:spLocks noGrp="1"/>
          </p:cNvSpPr>
          <p:nvPr>
            <p:ph type="sldNum" sz="quarter" idx="12"/>
          </p:nvPr>
        </p:nvSpPr>
        <p:spPr/>
        <p:txBody>
          <a:bodyPr/>
          <a:lstStyle/>
          <a:p>
            <a:fld id="{C7D6AF9C-F8E2-4CD1-95B1-7B2186A4A716}" type="slidenum">
              <a:rPr lang="zh-TW" altLang="en-US" smtClean="0"/>
              <a:pPr/>
              <a:t>12</a:t>
            </a:fld>
            <a:endParaRPr lang="zh-TW" altLang="en-US"/>
          </a:p>
        </p:txBody>
      </p:sp>
      <p:pic>
        <p:nvPicPr>
          <p:cNvPr id="9" name="Picture 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305925" y="2241860"/>
            <a:ext cx="2886075" cy="4095750"/>
          </a:xfrm>
          <a:prstGeom prst="rect">
            <a:avLst/>
          </a:prstGeom>
        </p:spPr>
      </p:pic>
    </p:spTree>
    <p:extLst>
      <p:ext uri="{BB962C8B-B14F-4D97-AF65-F5344CB8AC3E}">
        <p14:creationId xmlns:p14="http://schemas.microsoft.com/office/powerpoint/2010/main" val="34019756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510" y="1182240"/>
            <a:ext cx="9144000" cy="1143000"/>
          </a:xfrm>
        </p:spPr>
        <p:txBody>
          <a:bodyPr>
            <a:normAutofit/>
          </a:bodyPr>
          <a:lstStyle/>
          <a:p>
            <a:r>
              <a:rPr lang="fr-FR" sz="2400" dirty="0" smtClean="0">
                <a:solidFill>
                  <a:srgbClr val="006600"/>
                </a:solidFill>
              </a:rPr>
              <a:t>Une menace croissante : exploitation et commerce illégaux du bois</a:t>
            </a:r>
            <a:endParaRPr lang="fr-FR" sz="2400" dirty="0">
              <a:solidFill>
                <a:srgbClr val="006600"/>
              </a:solidFill>
            </a:endParaRPr>
          </a:p>
        </p:txBody>
      </p:sp>
      <p:pic>
        <p:nvPicPr>
          <p:cNvPr id="17412" name="Picture 15" descr="Illegal Import-World.jpg"/>
          <p:cNvPicPr>
            <a:picLocks noChangeAspect="1"/>
          </p:cNvPicPr>
          <p:nvPr/>
        </p:nvPicPr>
        <p:blipFill>
          <a:blip r:embed="rId3" cstate="print"/>
          <a:srcRect/>
          <a:stretch>
            <a:fillRect/>
          </a:stretch>
        </p:blipFill>
        <p:spPr bwMode="auto">
          <a:xfrm>
            <a:off x="484326" y="2118865"/>
            <a:ext cx="6969420" cy="4252637"/>
          </a:xfrm>
          <a:prstGeom prst="rect">
            <a:avLst/>
          </a:prstGeom>
          <a:noFill/>
          <a:ln w="9525">
            <a:noFill/>
            <a:miter lim="800000"/>
            <a:headEnd/>
            <a:tailEnd/>
          </a:ln>
        </p:spPr>
      </p:pic>
      <p:sp>
        <p:nvSpPr>
          <p:cNvPr id="17413" name="Rectangle 16"/>
          <p:cNvSpPr>
            <a:spLocks noChangeArrowheads="1"/>
          </p:cNvSpPr>
          <p:nvPr/>
        </p:nvSpPr>
        <p:spPr bwMode="auto">
          <a:xfrm>
            <a:off x="350509" y="6400008"/>
            <a:ext cx="10206655" cy="457992"/>
          </a:xfrm>
          <a:prstGeom prst="rect">
            <a:avLst/>
          </a:prstGeom>
          <a:noFill/>
          <a:ln w="9525" algn="ctr">
            <a:noFill/>
            <a:round/>
            <a:headEnd/>
            <a:tailEnd/>
          </a:ln>
        </p:spPr>
        <p:txBody>
          <a:bodyPr/>
          <a:lstStyle/>
          <a:p>
            <a:pPr algn="ctr" eaLnBrk="0" hangingPunct="0"/>
            <a:r>
              <a:rPr lang="fr-FR" sz="1200" dirty="0" smtClean="0"/>
              <a:t>Estimations des importations de bois et produits dérivés  provenant de sources illégales par pays consommateurs 2000-08 (millions de mètres cubes/an)</a:t>
            </a:r>
            <a:endParaRPr lang="fr-FR" sz="1200" dirty="0"/>
          </a:p>
        </p:txBody>
      </p:sp>
      <p:sp>
        <p:nvSpPr>
          <p:cNvPr id="17414" name="Rectangle 17"/>
          <p:cNvSpPr>
            <a:spLocks noChangeArrowheads="1"/>
          </p:cNvSpPr>
          <p:nvPr/>
        </p:nvSpPr>
        <p:spPr bwMode="auto">
          <a:xfrm>
            <a:off x="7722185" y="2118865"/>
            <a:ext cx="2945815" cy="288925"/>
          </a:xfrm>
          <a:prstGeom prst="rect">
            <a:avLst/>
          </a:prstGeom>
          <a:noFill/>
          <a:ln w="9525" algn="ctr">
            <a:noFill/>
            <a:round/>
            <a:headEnd/>
            <a:tailEnd/>
          </a:ln>
        </p:spPr>
        <p:txBody>
          <a:bodyPr/>
          <a:lstStyle/>
          <a:p>
            <a:pPr eaLnBrk="0" hangingPunct="0"/>
            <a:r>
              <a:rPr lang="en-GB" sz="1400" i="1" dirty="0" smtClean="0"/>
              <a:t>Source : </a:t>
            </a:r>
            <a:r>
              <a:rPr lang="en-GB" sz="1400" i="1" dirty="0"/>
              <a:t>Chatham House, 2010</a:t>
            </a:r>
          </a:p>
        </p:txBody>
      </p:sp>
      <p:sp>
        <p:nvSpPr>
          <p:cNvPr id="3" name="Slide Number Placeholder 2"/>
          <p:cNvSpPr>
            <a:spLocks noGrp="1"/>
          </p:cNvSpPr>
          <p:nvPr>
            <p:ph type="sldNum" sz="quarter" idx="12"/>
          </p:nvPr>
        </p:nvSpPr>
        <p:spPr/>
        <p:txBody>
          <a:bodyPr/>
          <a:lstStyle/>
          <a:p>
            <a:fld id="{C7D6AF9C-F8E2-4CD1-95B1-7B2186A4A716}" type="slidenum">
              <a:rPr lang="zh-TW" altLang="en-US" smtClean="0"/>
              <a:pPr/>
              <a:t>13</a:t>
            </a:fld>
            <a:endParaRPr lang="zh-TW" altLang="en-US"/>
          </a:p>
        </p:txBody>
      </p:sp>
    </p:spTree>
    <p:extLst>
      <p:ext uri="{BB962C8B-B14F-4D97-AF65-F5344CB8AC3E}">
        <p14:creationId xmlns:p14="http://schemas.microsoft.com/office/powerpoint/2010/main" val="25414645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13657" y="1208314"/>
            <a:ext cx="8229600" cy="1143000"/>
          </a:xfrm>
        </p:spPr>
        <p:txBody>
          <a:bodyPr/>
          <a:lstStyle/>
          <a:p>
            <a:pPr eaLnBrk="1" hangingPunct="1"/>
            <a:r>
              <a:rPr lang="fr-FR" dirty="0" smtClean="0">
                <a:solidFill>
                  <a:srgbClr val="006600"/>
                </a:solidFill>
              </a:rPr>
              <a:t>Implications pour le commerce du bois</a:t>
            </a:r>
          </a:p>
        </p:txBody>
      </p:sp>
      <p:sp>
        <p:nvSpPr>
          <p:cNvPr id="20483" name="Rectangle 3"/>
          <p:cNvSpPr>
            <a:spLocks noGrp="1" noChangeArrowheads="1"/>
          </p:cNvSpPr>
          <p:nvPr>
            <p:ph idx="1"/>
          </p:nvPr>
        </p:nvSpPr>
        <p:spPr>
          <a:xfrm>
            <a:off x="413657" y="2206625"/>
            <a:ext cx="10591416" cy="4525963"/>
          </a:xfrm>
        </p:spPr>
        <p:txBody>
          <a:bodyPr/>
          <a:lstStyle/>
          <a:p>
            <a:pPr eaLnBrk="1" hangingPunct="1"/>
            <a:r>
              <a:rPr lang="fr-FR" dirty="0" smtClean="0"/>
              <a:t>L’exploitation illégale réduit probablement le prix du bois</a:t>
            </a:r>
          </a:p>
          <a:p>
            <a:pPr lvl="1" eaLnBrk="1" hangingPunct="1">
              <a:buSzPct val="80000"/>
              <a:buFont typeface="Wingdings" panose="05000000000000000000" pitchFamily="2" charset="2"/>
              <a:buChar char="§"/>
            </a:pPr>
            <a:r>
              <a:rPr lang="fr-FR" dirty="0" smtClean="0"/>
              <a:t>Étude réalisée pour l’American Forest and </a:t>
            </a:r>
            <a:r>
              <a:rPr lang="fr-FR" dirty="0" err="1" smtClean="0"/>
              <a:t>Paper</a:t>
            </a:r>
            <a:r>
              <a:rPr lang="fr-FR" dirty="0" smtClean="0"/>
              <a:t> Association (AF&amp;PA)</a:t>
            </a:r>
          </a:p>
          <a:p>
            <a:pPr eaLnBrk="1" hangingPunct="1"/>
            <a:r>
              <a:rPr lang="fr-FR" dirty="0" smtClean="0"/>
              <a:t>Le bois illégal risque d’entacher la réputation des entreprises individuelles et de l’ensemble du secteur</a:t>
            </a:r>
          </a:p>
          <a:p>
            <a:pPr lvl="1" eaLnBrk="1" hangingPunct="1">
              <a:buSzPct val="80000"/>
              <a:buFont typeface="Wingdings" panose="05000000000000000000" pitchFamily="2" charset="2"/>
              <a:buChar char="§"/>
            </a:pPr>
            <a:r>
              <a:rPr lang="fr-FR" dirty="0" smtClean="0"/>
              <a:t>Les politiques des entreprises doivent exclure le bois illégal</a:t>
            </a:r>
          </a:p>
          <a:p>
            <a:pPr lvl="1" eaLnBrk="1" hangingPunct="1">
              <a:buSzPct val="80000"/>
              <a:buFont typeface="Wingdings" panose="05000000000000000000" pitchFamily="2" charset="2"/>
              <a:buChar char="§"/>
            </a:pPr>
            <a:r>
              <a:rPr lang="fr-FR" dirty="0" smtClean="0"/>
              <a:t>Initiatives de soutien des entreprises telles que le Réseau international Forêt et Commerce (</a:t>
            </a:r>
            <a:r>
              <a:rPr lang="fr-FR" i="1" dirty="0" smtClean="0"/>
              <a:t>Global Forest and Trade Network </a:t>
            </a:r>
            <a:r>
              <a:rPr lang="fr-FR" dirty="0" smtClean="0"/>
              <a:t>– GFTN)</a:t>
            </a:r>
          </a:p>
          <a:p>
            <a:pPr lvl="1" eaLnBrk="1" hangingPunct="1">
              <a:buSzPct val="80000"/>
              <a:buFont typeface="Wingdings" panose="05000000000000000000" pitchFamily="2" charset="2"/>
              <a:buChar char="§"/>
            </a:pPr>
            <a:r>
              <a:rPr lang="fr-FR" dirty="0" smtClean="0"/>
              <a:t>Projets et politiques d’associations commerciales tels que le </a:t>
            </a:r>
            <a:r>
              <a:rPr lang="fr-FR" dirty="0" err="1" smtClean="0"/>
              <a:t>Timber</a:t>
            </a:r>
            <a:r>
              <a:rPr lang="fr-FR" dirty="0" smtClean="0"/>
              <a:t> Trade Action Plan (TTAP) </a:t>
            </a:r>
            <a:endParaRPr lang="fr-FR" dirty="0"/>
          </a:p>
        </p:txBody>
      </p:sp>
      <p:sp>
        <p:nvSpPr>
          <p:cNvPr id="2" name="Slide Number Placeholder 1"/>
          <p:cNvSpPr>
            <a:spLocks noGrp="1"/>
          </p:cNvSpPr>
          <p:nvPr>
            <p:ph type="sldNum" sz="quarter" idx="12"/>
          </p:nvPr>
        </p:nvSpPr>
        <p:spPr/>
        <p:txBody>
          <a:bodyPr/>
          <a:lstStyle/>
          <a:p>
            <a:fld id="{C7D6AF9C-F8E2-4CD1-95B1-7B2186A4A716}" type="slidenum">
              <a:rPr lang="zh-TW" altLang="en-US" smtClean="0"/>
              <a:pPr/>
              <a:t>14</a:t>
            </a:fld>
            <a:endParaRPr lang="zh-TW" altLang="en-US"/>
          </a:p>
        </p:txBody>
      </p:sp>
    </p:spTree>
    <p:extLst>
      <p:ext uri="{BB962C8B-B14F-4D97-AF65-F5344CB8AC3E}">
        <p14:creationId xmlns:p14="http://schemas.microsoft.com/office/powerpoint/2010/main" val="14224351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23459" y="1208314"/>
            <a:ext cx="8229600" cy="1143000"/>
          </a:xfrm>
          <a:noFill/>
          <a:ln>
            <a:noFill/>
          </a:ln>
        </p:spPr>
        <p:txBody>
          <a:bodyPr/>
          <a:lstStyle/>
          <a:p>
            <a:r>
              <a:rPr lang="fr-FR" dirty="0" smtClean="0">
                <a:solidFill>
                  <a:srgbClr val="006600"/>
                </a:solidFill>
              </a:rPr>
              <a:t>WWF – Baromètre des gouvernements de l’UE </a:t>
            </a:r>
            <a:endParaRPr lang="fr-FR" dirty="0">
              <a:solidFill>
                <a:srgbClr val="006600"/>
              </a:solidFill>
            </a:endParaRPr>
          </a:p>
        </p:txBody>
      </p:sp>
      <p:pic>
        <p:nvPicPr>
          <p:cNvPr id="10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7200" y="2206625"/>
            <a:ext cx="5486400" cy="4114800"/>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C7D6AF9C-F8E2-4CD1-95B1-7B2186A4A716}" type="slidenum">
              <a:rPr lang="zh-TW" altLang="en-US" smtClean="0"/>
              <a:pPr/>
              <a:t>15</a:t>
            </a:fld>
            <a:endParaRPr lang="zh-TW" altLang="en-US"/>
          </a:p>
        </p:txBody>
      </p:sp>
      <p:sp>
        <p:nvSpPr>
          <p:cNvPr id="8" name="TextBox 6"/>
          <p:cNvSpPr txBox="1"/>
          <p:nvPr/>
        </p:nvSpPr>
        <p:spPr>
          <a:xfrm>
            <a:off x="457200" y="6363718"/>
            <a:ext cx="6605516" cy="338554"/>
          </a:xfrm>
          <a:prstGeom prst="rect">
            <a:avLst/>
          </a:prstGeom>
          <a:noFill/>
        </p:spPr>
        <p:txBody>
          <a:bodyPr wrap="square" rtlCol="0">
            <a:spAutoFit/>
          </a:bodyPr>
          <a:lstStyle/>
          <a:p>
            <a:r>
              <a:rPr lang="fr-FR" altLang="zh-TW" sz="1600" dirty="0">
                <a:hlinkClick r:id="rId4"/>
              </a:rPr>
              <a:t>http://barometer.wwf.org.uk/what_we_do/government_barometer</a:t>
            </a:r>
            <a:r>
              <a:rPr lang="fr-FR" altLang="zh-TW" sz="1600" dirty="0" smtClean="0">
                <a:hlinkClick r:id="rId4"/>
              </a:rPr>
              <a:t>/</a:t>
            </a:r>
            <a:r>
              <a:rPr lang="fr-FR" altLang="zh-TW" sz="1600" dirty="0" smtClean="0"/>
              <a:t> </a:t>
            </a:r>
            <a:endParaRPr lang="zh-TW" altLang="en-US" sz="1600" dirty="0"/>
          </a:p>
        </p:txBody>
      </p:sp>
    </p:spTree>
    <p:extLst>
      <p:ext uri="{BB962C8B-B14F-4D97-AF65-F5344CB8AC3E}">
        <p14:creationId xmlns:p14="http://schemas.microsoft.com/office/powerpoint/2010/main" val="34127025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343348" y="1195186"/>
            <a:ext cx="8229600" cy="1143000"/>
          </a:xfrm>
        </p:spPr>
        <p:txBody>
          <a:bodyPr/>
          <a:lstStyle/>
          <a:p>
            <a:r>
              <a:rPr lang="fr-FR" dirty="0" smtClean="0">
                <a:solidFill>
                  <a:srgbClr val="006600"/>
                </a:solidFill>
              </a:rPr>
              <a:t>Pressions sur le commerce et l’industrie</a:t>
            </a:r>
            <a:endParaRPr lang="fr-FR" dirty="0">
              <a:solidFill>
                <a:srgbClr val="006600"/>
              </a:solidFill>
            </a:endParaRPr>
          </a:p>
        </p:txBody>
      </p:sp>
      <p:sp>
        <p:nvSpPr>
          <p:cNvPr id="51203" name="Rectangle 3"/>
          <p:cNvSpPr>
            <a:spLocks noGrp="1" noChangeArrowheads="1"/>
          </p:cNvSpPr>
          <p:nvPr>
            <p:ph idx="1"/>
          </p:nvPr>
        </p:nvSpPr>
        <p:spPr>
          <a:xfrm>
            <a:off x="343348" y="2206625"/>
            <a:ext cx="8229600" cy="2573193"/>
          </a:xfrm>
        </p:spPr>
        <p:txBody>
          <a:bodyPr>
            <a:normAutofit fontScale="92500" lnSpcReduction="10000"/>
          </a:bodyPr>
          <a:lstStyle/>
          <a:p>
            <a:r>
              <a:rPr lang="fr-FR" dirty="0" smtClean="0"/>
              <a:t>Réputation – pairs et public</a:t>
            </a:r>
          </a:p>
          <a:p>
            <a:r>
              <a:rPr lang="fr-FR" dirty="0" smtClean="0"/>
              <a:t>Engagement de la responsabilité sociétale des entreprises (RSE)</a:t>
            </a:r>
          </a:p>
          <a:p>
            <a:r>
              <a:rPr lang="fr-FR" dirty="0" smtClean="0"/>
              <a:t>Exigences des consommateurs</a:t>
            </a:r>
          </a:p>
          <a:p>
            <a:r>
              <a:rPr lang="fr-FR" dirty="0" smtClean="0"/>
              <a:t>Actionnaires et investisseurs</a:t>
            </a:r>
          </a:p>
          <a:p>
            <a:r>
              <a:rPr lang="fr-FR" dirty="0" smtClean="0"/>
              <a:t>Examen des fournisseurs à long terme</a:t>
            </a:r>
            <a:endParaRPr lang="fr-FR" dirty="0"/>
          </a:p>
        </p:txBody>
      </p:sp>
      <p:sp>
        <p:nvSpPr>
          <p:cNvPr id="5" name="Slide Number Placeholder 4"/>
          <p:cNvSpPr>
            <a:spLocks noGrp="1"/>
          </p:cNvSpPr>
          <p:nvPr>
            <p:ph type="sldNum" sz="quarter" idx="12"/>
          </p:nvPr>
        </p:nvSpPr>
        <p:spPr/>
        <p:txBody>
          <a:bodyPr/>
          <a:lstStyle/>
          <a:p>
            <a:fld id="{C7D6AF9C-F8E2-4CD1-95B1-7B2186A4A716}" type="slidenum">
              <a:rPr lang="zh-TW" altLang="en-US" smtClean="0"/>
              <a:pPr/>
              <a:t>16</a:t>
            </a:fld>
            <a:endParaRPr lang="zh-TW" altLang="en-US"/>
          </a:p>
        </p:txBody>
      </p:sp>
      <p:sp>
        <p:nvSpPr>
          <p:cNvPr id="8" name="TextBox 7"/>
          <p:cNvSpPr txBox="1"/>
          <p:nvPr/>
        </p:nvSpPr>
        <p:spPr>
          <a:xfrm>
            <a:off x="343348" y="6611779"/>
            <a:ext cx="2191468" cy="246221"/>
          </a:xfrm>
          <a:prstGeom prst="rect">
            <a:avLst/>
          </a:prstGeom>
          <a:noFill/>
        </p:spPr>
        <p:txBody>
          <a:bodyPr wrap="square" rtlCol="0">
            <a:spAutoFit/>
          </a:bodyPr>
          <a:lstStyle/>
          <a:p>
            <a:r>
              <a:rPr lang="en-GB" sz="1000" dirty="0" smtClean="0">
                <a:solidFill>
                  <a:schemeClr val="bg1"/>
                </a:solidFill>
              </a:rPr>
              <a:t>©Proforest</a:t>
            </a:r>
            <a:endParaRPr lang="en-GB" sz="1000" dirty="0">
              <a:solidFill>
                <a:schemeClr val="bg1"/>
              </a:solidFill>
            </a:endParaRPr>
          </a:p>
        </p:txBody>
      </p:sp>
      <p:pic>
        <p:nvPicPr>
          <p:cNvPr id="9"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609" y="4882896"/>
            <a:ext cx="9765792" cy="1975104"/>
          </a:xfrm>
          <a:prstGeom prst="rect">
            <a:avLst/>
          </a:prstGeom>
        </p:spPr>
      </p:pic>
    </p:spTree>
    <p:extLst>
      <p:ext uri="{BB962C8B-B14F-4D97-AF65-F5344CB8AC3E}">
        <p14:creationId xmlns:p14="http://schemas.microsoft.com/office/powerpoint/2010/main" val="41181189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47716" y="1173959"/>
            <a:ext cx="8229600" cy="1143000"/>
          </a:xfrm>
        </p:spPr>
        <p:txBody>
          <a:bodyPr/>
          <a:lstStyle/>
          <a:p>
            <a:r>
              <a:rPr lang="fr-FR" dirty="0" smtClean="0">
                <a:solidFill>
                  <a:srgbClr val="006600"/>
                </a:solidFill>
              </a:rPr>
              <a:t>Initiatives internationales</a:t>
            </a:r>
          </a:p>
        </p:txBody>
      </p:sp>
      <p:sp>
        <p:nvSpPr>
          <p:cNvPr id="17411" name="Rectangle 3"/>
          <p:cNvSpPr>
            <a:spLocks noGrp="1" noChangeArrowheads="1"/>
          </p:cNvSpPr>
          <p:nvPr>
            <p:ph idx="1"/>
          </p:nvPr>
        </p:nvSpPr>
        <p:spPr>
          <a:xfrm>
            <a:off x="347715" y="2206625"/>
            <a:ext cx="10969329" cy="4525963"/>
          </a:xfrm>
        </p:spPr>
        <p:txBody>
          <a:bodyPr>
            <a:normAutofit/>
          </a:bodyPr>
          <a:lstStyle/>
          <a:p>
            <a:r>
              <a:rPr lang="fr-FR" sz="2600" dirty="0" smtClean="0"/>
              <a:t>Des groupes tels que Global Forest Watch, EIA, Global </a:t>
            </a:r>
            <a:r>
              <a:rPr lang="fr-FR" sz="2600" dirty="0" err="1" smtClean="0"/>
              <a:t>Witness</a:t>
            </a:r>
            <a:r>
              <a:rPr lang="fr-FR" sz="2600" dirty="0" smtClean="0"/>
              <a:t> et WWF ont publié de nombreux rapports spécifiques</a:t>
            </a:r>
          </a:p>
          <a:p>
            <a:r>
              <a:rPr lang="fr-FR" sz="2600" dirty="0" smtClean="0"/>
              <a:t>Des agences telles que la Banque mondiale, la FAO, l’OIBT et le PNUE ont documenté l’importance du problème</a:t>
            </a:r>
          </a:p>
          <a:p>
            <a:r>
              <a:rPr lang="fr-FR" sz="2600" dirty="0" smtClean="0"/>
              <a:t>Les gouvernements du G8 se sont engagés à exclure l’achat de bois illégal </a:t>
            </a:r>
          </a:p>
          <a:p>
            <a:r>
              <a:rPr lang="fr-FR" sz="2600" dirty="0" smtClean="0"/>
              <a:t>Le plan d’action FLEGT de l’UE est une initiative stratégique clé</a:t>
            </a:r>
          </a:p>
          <a:p>
            <a:r>
              <a:rPr lang="fr-FR" sz="2600" dirty="0" smtClean="0"/>
              <a:t>Au niveau national, les politiques concernant les marchés publics ont une influence</a:t>
            </a:r>
            <a:endParaRPr lang="fr-FR" sz="2600" dirty="0"/>
          </a:p>
        </p:txBody>
      </p:sp>
      <p:grpSp>
        <p:nvGrpSpPr>
          <p:cNvPr id="2" name="Group 4"/>
          <p:cNvGrpSpPr>
            <a:grpSpLocks/>
          </p:cNvGrpSpPr>
          <p:nvPr/>
        </p:nvGrpSpPr>
        <p:grpSpPr bwMode="auto">
          <a:xfrm>
            <a:off x="2792864" y="5532237"/>
            <a:ext cx="6624736" cy="863501"/>
            <a:chOff x="336" y="3408"/>
            <a:chExt cx="4664" cy="672"/>
          </a:xfrm>
        </p:grpSpPr>
        <p:pic>
          <p:nvPicPr>
            <p:cNvPr id="17413" name="Picture 5" descr="world%20bank%20logo"/>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36" y="3408"/>
              <a:ext cx="668" cy="672"/>
            </a:xfrm>
            <a:prstGeom prst="rect">
              <a:avLst/>
            </a:prstGeom>
            <a:noFill/>
            <a:ln w="9525">
              <a:noFill/>
              <a:miter lim="800000"/>
              <a:headEnd/>
              <a:tailEnd/>
            </a:ln>
          </p:spPr>
        </p:pic>
        <p:pic>
          <p:nvPicPr>
            <p:cNvPr id="17414" name="Picture 6" descr="KN0801fao"/>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0" y="3408"/>
              <a:ext cx="672" cy="672"/>
            </a:xfrm>
            <a:prstGeom prst="rect">
              <a:avLst/>
            </a:prstGeom>
            <a:noFill/>
            <a:ln w="9525">
              <a:noFill/>
              <a:miter lim="800000"/>
              <a:headEnd/>
              <a:tailEnd/>
            </a:ln>
          </p:spPr>
        </p:pic>
        <p:pic>
          <p:nvPicPr>
            <p:cNvPr id="17415" name="Picture 7" descr="itto_logo"/>
            <p:cNvPicPr>
              <a:picLocks noChangeAspect="1" noChangeArrowheads="1"/>
            </p:cNvPicPr>
            <p:nvPr/>
          </p:nvPicPr>
          <p:blipFill>
            <a:blip r:embed="rId5" cstate="print"/>
            <a:srcRect/>
            <a:stretch>
              <a:fillRect/>
            </a:stretch>
          </p:blipFill>
          <p:spPr bwMode="auto">
            <a:xfrm>
              <a:off x="3456" y="3408"/>
              <a:ext cx="864" cy="667"/>
            </a:xfrm>
            <a:prstGeom prst="rect">
              <a:avLst/>
            </a:prstGeom>
            <a:noFill/>
            <a:ln w="9525">
              <a:noFill/>
              <a:miter lim="800000"/>
              <a:headEnd/>
              <a:tailEnd/>
            </a:ln>
          </p:spPr>
        </p:pic>
        <p:pic>
          <p:nvPicPr>
            <p:cNvPr id="17416" name="Picture 8" descr="wwf_logo"/>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416" y="3408"/>
              <a:ext cx="584" cy="672"/>
            </a:xfrm>
            <a:prstGeom prst="rect">
              <a:avLst/>
            </a:prstGeom>
            <a:noFill/>
            <a:ln w="9525">
              <a:noFill/>
              <a:miter lim="800000"/>
              <a:headEnd/>
              <a:tailEnd/>
            </a:ln>
          </p:spPr>
        </p:pic>
        <p:pic>
          <p:nvPicPr>
            <p:cNvPr id="17417" name="Picture 9" descr="logo_gfw"/>
            <p:cNvPicPr>
              <a:picLocks noChangeAspect="1" noChangeArrowheads="1"/>
            </p:cNvPicPr>
            <p:nvPr/>
          </p:nvPicPr>
          <p:blipFill>
            <a:blip r:embed="rId7" cstate="screen">
              <a:extLst>
                <a:ext uri="{28A0092B-C50C-407E-A947-70E740481C1C}">
                  <a14:useLocalDpi xmlns:a14="http://schemas.microsoft.com/office/drawing/2010/main"/>
                </a:ext>
              </a:extLst>
            </a:blip>
            <a:srcRect b="3448"/>
            <a:stretch>
              <a:fillRect/>
            </a:stretch>
          </p:blipFill>
          <p:spPr bwMode="auto">
            <a:xfrm>
              <a:off x="2688" y="3408"/>
              <a:ext cx="672" cy="672"/>
            </a:xfrm>
            <a:prstGeom prst="rect">
              <a:avLst/>
            </a:prstGeom>
            <a:noFill/>
            <a:ln w="9525">
              <a:noFill/>
              <a:miter lim="800000"/>
              <a:headEnd/>
              <a:tailEnd/>
            </a:ln>
          </p:spPr>
        </p:pic>
        <p:pic>
          <p:nvPicPr>
            <p:cNvPr id="17418" name="Picture 10" descr="globalwitness_logo"/>
            <p:cNvPicPr>
              <a:picLocks noChangeAspect="1" noChangeArrowheads="1"/>
            </p:cNvPicPr>
            <p:nvPr/>
          </p:nvPicPr>
          <p:blipFill>
            <a:blip r:embed="rId8" cstate="screen">
              <a:extLst>
                <a:ext uri="{28A0092B-C50C-407E-A947-70E740481C1C}">
                  <a14:useLocalDpi xmlns:a14="http://schemas.microsoft.com/office/drawing/2010/main"/>
                </a:ext>
              </a:extLst>
            </a:blip>
            <a:srcRect t="11111" b="11111"/>
            <a:stretch>
              <a:fillRect/>
            </a:stretch>
          </p:blipFill>
          <p:spPr bwMode="auto">
            <a:xfrm>
              <a:off x="1104" y="3408"/>
              <a:ext cx="720" cy="672"/>
            </a:xfrm>
            <a:prstGeom prst="rect">
              <a:avLst/>
            </a:prstGeom>
            <a:noFill/>
            <a:ln w="9525">
              <a:noFill/>
              <a:miter lim="800000"/>
              <a:headEnd/>
              <a:tailEnd/>
            </a:ln>
          </p:spPr>
        </p:pic>
      </p:grpSp>
      <p:sp>
        <p:nvSpPr>
          <p:cNvPr id="3" name="Slide Number Placeholder 2"/>
          <p:cNvSpPr>
            <a:spLocks noGrp="1"/>
          </p:cNvSpPr>
          <p:nvPr>
            <p:ph type="sldNum" sz="quarter" idx="12"/>
          </p:nvPr>
        </p:nvSpPr>
        <p:spPr/>
        <p:txBody>
          <a:bodyPr/>
          <a:lstStyle/>
          <a:p>
            <a:fld id="{C7D6AF9C-F8E2-4CD1-95B1-7B2186A4A716}" type="slidenum">
              <a:rPr lang="zh-TW" altLang="en-US" smtClean="0"/>
              <a:pPr/>
              <a:t>17</a:t>
            </a:fld>
            <a:endParaRPr lang="zh-TW" altLang="en-US"/>
          </a:p>
        </p:txBody>
      </p:sp>
      <p:sp>
        <p:nvSpPr>
          <p:cNvPr id="12" name="Textfeld 11"/>
          <p:cNvSpPr txBox="1"/>
          <p:nvPr/>
        </p:nvSpPr>
        <p:spPr>
          <a:xfrm>
            <a:off x="2792864" y="6399552"/>
            <a:ext cx="5324475" cy="276999"/>
          </a:xfrm>
          <a:prstGeom prst="rect">
            <a:avLst/>
          </a:prstGeom>
          <a:noFill/>
        </p:spPr>
        <p:txBody>
          <a:bodyPr wrap="square" rtlCol="0">
            <a:spAutoFit/>
          </a:bodyPr>
          <a:lstStyle/>
          <a:p>
            <a:r>
              <a:rPr lang="en-US" sz="1200" dirty="0" smtClean="0">
                <a:solidFill>
                  <a:schemeClr val="bg1">
                    <a:lumMod val="50000"/>
                  </a:schemeClr>
                </a:solidFill>
              </a:rPr>
              <a:t>Source: all logos were downloaded from the respective organizations website</a:t>
            </a:r>
            <a:endParaRPr lang="en-US" sz="1200" dirty="0">
              <a:solidFill>
                <a:schemeClr val="bg1">
                  <a:lumMod val="50000"/>
                </a:schemeClr>
              </a:solidFill>
            </a:endParaRPr>
          </a:p>
        </p:txBody>
      </p:sp>
    </p:spTree>
    <p:extLst>
      <p:ext uri="{BB962C8B-B14F-4D97-AF65-F5344CB8AC3E}">
        <p14:creationId xmlns:p14="http://schemas.microsoft.com/office/powerpoint/2010/main" val="37394431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6788" y="1175376"/>
            <a:ext cx="8229600" cy="1143000"/>
          </a:xfrm>
        </p:spPr>
        <p:txBody>
          <a:bodyPr/>
          <a:lstStyle/>
          <a:p>
            <a:r>
              <a:rPr lang="fr-FR" altLang="zh-TW" dirty="0" smtClean="0">
                <a:solidFill>
                  <a:srgbClr val="006600"/>
                </a:solidFill>
              </a:rPr>
              <a:t>Durabilité</a:t>
            </a:r>
            <a:endParaRPr lang="fr-FR" altLang="zh-TW" dirty="0">
              <a:solidFill>
                <a:srgbClr val="006600"/>
              </a:solidFill>
            </a:endParaRPr>
          </a:p>
        </p:txBody>
      </p:sp>
      <p:sp>
        <p:nvSpPr>
          <p:cNvPr id="3" name="Content Placeholder 2"/>
          <p:cNvSpPr>
            <a:spLocks noGrp="1"/>
          </p:cNvSpPr>
          <p:nvPr>
            <p:ph idx="1"/>
          </p:nvPr>
        </p:nvSpPr>
        <p:spPr>
          <a:xfrm>
            <a:off x="325015" y="2206625"/>
            <a:ext cx="7251441" cy="4525963"/>
          </a:xfrm>
        </p:spPr>
        <p:txBody>
          <a:bodyPr>
            <a:normAutofit/>
          </a:bodyPr>
          <a:lstStyle/>
          <a:p>
            <a:r>
              <a:rPr lang="fr-FR" altLang="zh-TW" sz="2600" dirty="0" smtClean="0"/>
              <a:t>La gestion durable des forêts nécessite un équilibre approprié :</a:t>
            </a:r>
          </a:p>
          <a:p>
            <a:pPr lvl="1"/>
            <a:r>
              <a:rPr lang="fr-FR" altLang="zh-TW" sz="2600" dirty="0" smtClean="0"/>
              <a:t>d’aspects économiques</a:t>
            </a:r>
          </a:p>
          <a:p>
            <a:pPr lvl="1"/>
            <a:r>
              <a:rPr lang="fr-FR" altLang="zh-TW" sz="2600" dirty="0" smtClean="0"/>
              <a:t>d’aspects sociaux </a:t>
            </a:r>
          </a:p>
          <a:p>
            <a:pPr lvl="1"/>
            <a:r>
              <a:rPr lang="fr-FR" altLang="zh-TW" sz="2600" dirty="0" smtClean="0"/>
              <a:t>d’aspects environnementaux</a:t>
            </a:r>
          </a:p>
          <a:p>
            <a:r>
              <a:rPr lang="fr-FR" altLang="zh-TW" sz="2600" dirty="0" smtClean="0"/>
              <a:t>Aucune définition unique mondialement adoptée pour les forêts, mais un consensus général sur les exigences clés</a:t>
            </a:r>
          </a:p>
          <a:p>
            <a:endParaRPr lang="zh-TW" altLang="en-US" dirty="0"/>
          </a:p>
        </p:txBody>
      </p:sp>
      <p:sp>
        <p:nvSpPr>
          <p:cNvPr id="7" name="Slide Number Placeholder 6"/>
          <p:cNvSpPr>
            <a:spLocks noGrp="1"/>
          </p:cNvSpPr>
          <p:nvPr>
            <p:ph type="sldNum" sz="quarter" idx="12"/>
          </p:nvPr>
        </p:nvSpPr>
        <p:spPr/>
        <p:txBody>
          <a:bodyPr/>
          <a:lstStyle/>
          <a:p>
            <a:fld id="{C7D6AF9C-F8E2-4CD1-95B1-7B2186A4A716}" type="slidenum">
              <a:rPr lang="zh-TW" altLang="en-US" smtClean="0"/>
              <a:pPr/>
              <a:t>18</a:t>
            </a:fld>
            <a:endParaRPr lang="zh-TW" altLang="en-US"/>
          </a:p>
        </p:txBody>
      </p:sp>
      <p:pic>
        <p:nvPicPr>
          <p:cNvPr id="11" name="Picture 1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553575" y="2206625"/>
            <a:ext cx="2638425" cy="4248150"/>
          </a:xfrm>
          <a:prstGeom prst="rect">
            <a:avLst/>
          </a:prstGeom>
        </p:spPr>
      </p:pic>
    </p:spTree>
    <p:extLst>
      <p:ext uri="{BB962C8B-B14F-4D97-AF65-F5344CB8AC3E}">
        <p14:creationId xmlns:p14="http://schemas.microsoft.com/office/powerpoint/2010/main" val="23670830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355588" y="1175695"/>
            <a:ext cx="8229600" cy="1143000"/>
          </a:xfrm>
        </p:spPr>
        <p:txBody>
          <a:bodyPr/>
          <a:lstStyle/>
          <a:p>
            <a:pPr eaLnBrk="1" hangingPunct="1"/>
            <a:r>
              <a:rPr lang="fr-FR" dirty="0" smtClean="0">
                <a:solidFill>
                  <a:srgbClr val="006600"/>
                </a:solidFill>
              </a:rPr>
              <a:t>Légalité </a:t>
            </a:r>
          </a:p>
        </p:txBody>
      </p:sp>
      <p:sp>
        <p:nvSpPr>
          <p:cNvPr id="10244" name="Rectangle 3"/>
          <p:cNvSpPr>
            <a:spLocks noGrp="1" noChangeArrowheads="1"/>
          </p:cNvSpPr>
          <p:nvPr>
            <p:ph idx="1"/>
          </p:nvPr>
        </p:nvSpPr>
        <p:spPr>
          <a:xfrm>
            <a:off x="355588" y="2206625"/>
            <a:ext cx="4906888" cy="4525963"/>
          </a:xfrm>
        </p:spPr>
        <p:txBody>
          <a:bodyPr>
            <a:normAutofit/>
          </a:bodyPr>
          <a:lstStyle/>
          <a:p>
            <a:pPr eaLnBrk="1" hangingPunct="1"/>
            <a:r>
              <a:rPr lang="fr-FR" dirty="0" smtClean="0"/>
              <a:t>Gérer légalement les forêts, c’est se conformer à toutes les lois pertinentes</a:t>
            </a:r>
          </a:p>
          <a:p>
            <a:pPr eaLnBrk="1" hangingPunct="1"/>
            <a:r>
              <a:rPr lang="fr-FR" dirty="0" smtClean="0"/>
              <a:t>Les exigences légales varient d’un pays à l’autre</a:t>
            </a:r>
          </a:p>
          <a:p>
            <a:pPr eaLnBrk="1" hangingPunct="1"/>
            <a:r>
              <a:rPr lang="fr-FR" dirty="0" smtClean="0"/>
              <a:t>La gestion légale peut être similaire à ou différente de la GDF</a:t>
            </a:r>
            <a:endParaRPr lang="fr-FR" dirty="0"/>
          </a:p>
        </p:txBody>
      </p:sp>
      <p:grpSp>
        <p:nvGrpSpPr>
          <p:cNvPr id="3" name="Group 2"/>
          <p:cNvGrpSpPr/>
          <p:nvPr/>
        </p:nvGrpSpPr>
        <p:grpSpPr>
          <a:xfrm>
            <a:off x="5264546" y="2206625"/>
            <a:ext cx="4278086" cy="3946973"/>
            <a:chOff x="6771159" y="1843240"/>
            <a:chExt cx="3357289" cy="3097443"/>
          </a:xfrm>
        </p:grpSpPr>
        <p:sp>
          <p:nvSpPr>
            <p:cNvPr id="10245" name="Text Box 5"/>
            <p:cNvSpPr txBox="1">
              <a:spLocks noChangeArrowheads="1"/>
            </p:cNvSpPr>
            <p:nvPr/>
          </p:nvSpPr>
          <p:spPr bwMode="auto">
            <a:xfrm>
              <a:off x="6771159" y="1843240"/>
              <a:ext cx="561310" cy="362298"/>
            </a:xfrm>
            <a:prstGeom prst="rect">
              <a:avLst/>
            </a:prstGeom>
            <a:noFill/>
            <a:ln w="9525">
              <a:noFill/>
              <a:miter lim="800000"/>
              <a:headEnd/>
              <a:tailEnd/>
            </a:ln>
          </p:spPr>
          <p:txBody>
            <a:bodyPr wrap="none">
              <a:spAutoFit/>
            </a:bodyPr>
            <a:lstStyle/>
            <a:p>
              <a:r>
                <a:rPr lang="en-US" sz="2400" b="1" dirty="0" smtClean="0">
                  <a:solidFill>
                    <a:schemeClr val="tx1">
                      <a:lumMod val="50000"/>
                    </a:schemeClr>
                  </a:solidFill>
                </a:rPr>
                <a:t>GDF</a:t>
              </a:r>
              <a:endParaRPr lang="en-US" sz="2400" b="1" dirty="0">
                <a:solidFill>
                  <a:schemeClr val="tx1">
                    <a:lumMod val="50000"/>
                  </a:schemeClr>
                </a:solidFill>
              </a:endParaRPr>
            </a:p>
          </p:txBody>
        </p:sp>
        <p:sp>
          <p:nvSpPr>
            <p:cNvPr id="10246" name="Line 7"/>
            <p:cNvSpPr>
              <a:spLocks noChangeShapeType="1"/>
            </p:cNvSpPr>
            <p:nvPr/>
          </p:nvSpPr>
          <p:spPr bwMode="auto">
            <a:xfrm>
              <a:off x="7823671" y="2060724"/>
              <a:ext cx="2052638" cy="0"/>
            </a:xfrm>
            <a:prstGeom prst="line">
              <a:avLst/>
            </a:prstGeom>
            <a:noFill/>
            <a:ln w="76200">
              <a:solidFill>
                <a:schemeClr val="tx1">
                  <a:lumMod val="50000"/>
                </a:schemeClr>
              </a:solidFill>
              <a:round/>
              <a:headEnd/>
              <a:tailEnd/>
            </a:ln>
          </p:spPr>
          <p:txBody>
            <a:bodyPr/>
            <a:lstStyle/>
            <a:p>
              <a:endParaRPr lang="en-GB"/>
            </a:p>
          </p:txBody>
        </p:sp>
        <p:sp>
          <p:nvSpPr>
            <p:cNvPr id="10247" name="Text Box 8"/>
            <p:cNvSpPr txBox="1">
              <a:spLocks noChangeArrowheads="1"/>
            </p:cNvSpPr>
            <p:nvPr/>
          </p:nvSpPr>
          <p:spPr bwMode="auto">
            <a:xfrm>
              <a:off x="7680176" y="4697565"/>
              <a:ext cx="806674" cy="241532"/>
            </a:xfrm>
            <a:prstGeom prst="rect">
              <a:avLst/>
            </a:prstGeom>
            <a:noFill/>
            <a:ln w="9525">
              <a:noFill/>
              <a:miter lim="800000"/>
              <a:headEnd/>
              <a:tailEnd/>
            </a:ln>
          </p:spPr>
          <p:txBody>
            <a:bodyPr wrap="square">
              <a:spAutoFit/>
            </a:bodyPr>
            <a:lstStyle/>
            <a:p>
              <a:pPr algn="ctr"/>
              <a:r>
                <a:rPr lang="en-US" sz="1400" dirty="0" smtClean="0"/>
                <a:t>Pays </a:t>
              </a:r>
              <a:r>
                <a:rPr lang="en-US" sz="1400" dirty="0"/>
                <a:t>A</a:t>
              </a:r>
            </a:p>
          </p:txBody>
        </p:sp>
        <p:sp>
          <p:nvSpPr>
            <p:cNvPr id="10248" name="Text Box 9"/>
            <p:cNvSpPr txBox="1">
              <a:spLocks noChangeArrowheads="1"/>
            </p:cNvSpPr>
            <p:nvPr/>
          </p:nvSpPr>
          <p:spPr bwMode="auto">
            <a:xfrm>
              <a:off x="8544272" y="4699151"/>
              <a:ext cx="792088" cy="241532"/>
            </a:xfrm>
            <a:prstGeom prst="rect">
              <a:avLst/>
            </a:prstGeom>
            <a:noFill/>
            <a:ln w="9525">
              <a:noFill/>
              <a:miter lim="800000"/>
              <a:headEnd/>
              <a:tailEnd/>
            </a:ln>
          </p:spPr>
          <p:txBody>
            <a:bodyPr wrap="square">
              <a:spAutoFit/>
            </a:bodyPr>
            <a:lstStyle/>
            <a:p>
              <a:pPr algn="ctr"/>
              <a:r>
                <a:rPr lang="en-US" sz="1400" dirty="0" smtClean="0"/>
                <a:t>Pays B</a:t>
              </a:r>
              <a:endParaRPr lang="en-US" sz="1400" dirty="0"/>
            </a:p>
          </p:txBody>
        </p:sp>
        <p:sp>
          <p:nvSpPr>
            <p:cNvPr id="10249" name="Text Box 10"/>
            <p:cNvSpPr txBox="1">
              <a:spLocks noChangeArrowheads="1"/>
            </p:cNvSpPr>
            <p:nvPr/>
          </p:nvSpPr>
          <p:spPr bwMode="auto">
            <a:xfrm>
              <a:off x="9321479" y="4699151"/>
              <a:ext cx="806969" cy="241532"/>
            </a:xfrm>
            <a:prstGeom prst="rect">
              <a:avLst/>
            </a:prstGeom>
            <a:noFill/>
            <a:ln w="9525">
              <a:noFill/>
              <a:miter lim="800000"/>
              <a:headEnd/>
              <a:tailEnd/>
            </a:ln>
          </p:spPr>
          <p:txBody>
            <a:bodyPr wrap="square">
              <a:spAutoFit/>
            </a:bodyPr>
            <a:lstStyle/>
            <a:p>
              <a:pPr algn="ctr"/>
              <a:r>
                <a:rPr lang="en-US" sz="1400" dirty="0" smtClean="0"/>
                <a:t>Pays C</a:t>
              </a:r>
              <a:endParaRPr lang="en-US" sz="1400" dirty="0"/>
            </a:p>
          </p:txBody>
        </p:sp>
        <p:sp>
          <p:nvSpPr>
            <p:cNvPr id="10250" name="Line 11"/>
            <p:cNvSpPr>
              <a:spLocks noChangeShapeType="1"/>
            </p:cNvSpPr>
            <p:nvPr/>
          </p:nvSpPr>
          <p:spPr bwMode="auto">
            <a:xfrm>
              <a:off x="7823672" y="2636987"/>
              <a:ext cx="540544" cy="0"/>
            </a:xfrm>
            <a:prstGeom prst="line">
              <a:avLst/>
            </a:prstGeom>
            <a:noFill/>
            <a:ln w="76200">
              <a:solidFill>
                <a:srgbClr val="FF0000"/>
              </a:solidFill>
              <a:round/>
              <a:headEnd/>
              <a:tailEnd/>
            </a:ln>
          </p:spPr>
          <p:txBody>
            <a:bodyPr/>
            <a:lstStyle/>
            <a:p>
              <a:endParaRPr lang="en-GB"/>
            </a:p>
          </p:txBody>
        </p:sp>
        <p:sp>
          <p:nvSpPr>
            <p:cNvPr id="10251" name="Line 12"/>
            <p:cNvSpPr>
              <a:spLocks noChangeShapeType="1"/>
            </p:cNvSpPr>
            <p:nvPr/>
          </p:nvSpPr>
          <p:spPr bwMode="auto">
            <a:xfrm>
              <a:off x="8579719" y="2203599"/>
              <a:ext cx="540544" cy="0"/>
            </a:xfrm>
            <a:prstGeom prst="line">
              <a:avLst/>
            </a:prstGeom>
            <a:noFill/>
            <a:ln w="76200">
              <a:solidFill>
                <a:srgbClr val="FF0000"/>
              </a:solidFill>
              <a:round/>
              <a:headEnd/>
              <a:tailEnd/>
            </a:ln>
          </p:spPr>
          <p:txBody>
            <a:bodyPr/>
            <a:lstStyle/>
            <a:p>
              <a:endParaRPr lang="en-GB"/>
            </a:p>
          </p:txBody>
        </p:sp>
        <p:sp>
          <p:nvSpPr>
            <p:cNvPr id="10252" name="Line 13"/>
            <p:cNvSpPr>
              <a:spLocks noChangeShapeType="1"/>
            </p:cNvSpPr>
            <p:nvPr/>
          </p:nvSpPr>
          <p:spPr bwMode="auto">
            <a:xfrm>
              <a:off x="9389344" y="3716487"/>
              <a:ext cx="540544" cy="0"/>
            </a:xfrm>
            <a:prstGeom prst="line">
              <a:avLst/>
            </a:prstGeom>
            <a:noFill/>
            <a:ln w="76200">
              <a:solidFill>
                <a:srgbClr val="FF0000"/>
              </a:solidFill>
              <a:round/>
              <a:headEnd/>
              <a:tailEnd/>
            </a:ln>
          </p:spPr>
          <p:txBody>
            <a:bodyPr/>
            <a:lstStyle/>
            <a:p>
              <a:endParaRPr lang="en-GB"/>
            </a:p>
          </p:txBody>
        </p:sp>
        <p:sp>
          <p:nvSpPr>
            <p:cNvPr id="10253" name="Text Box 14"/>
            <p:cNvSpPr txBox="1">
              <a:spLocks noChangeArrowheads="1"/>
            </p:cNvSpPr>
            <p:nvPr/>
          </p:nvSpPr>
          <p:spPr bwMode="auto">
            <a:xfrm>
              <a:off x="6797355" y="2971951"/>
              <a:ext cx="779847" cy="362298"/>
            </a:xfrm>
            <a:prstGeom prst="rect">
              <a:avLst/>
            </a:prstGeom>
            <a:noFill/>
            <a:ln w="9525">
              <a:noFill/>
              <a:miter lim="800000"/>
              <a:headEnd/>
              <a:tailEnd/>
            </a:ln>
          </p:spPr>
          <p:txBody>
            <a:bodyPr wrap="none">
              <a:spAutoFit/>
            </a:bodyPr>
            <a:lstStyle/>
            <a:p>
              <a:r>
                <a:rPr lang="fr-FR" sz="2400" b="1" dirty="0" smtClean="0">
                  <a:solidFill>
                    <a:srgbClr val="FF0000"/>
                  </a:solidFill>
                </a:rPr>
                <a:t>Légale</a:t>
              </a:r>
              <a:endParaRPr lang="fr-FR" sz="2400" b="1" dirty="0">
                <a:solidFill>
                  <a:srgbClr val="FF0000"/>
                </a:solidFill>
              </a:endParaRPr>
            </a:p>
          </p:txBody>
        </p:sp>
        <p:sp>
          <p:nvSpPr>
            <p:cNvPr id="10254" name="Line 16"/>
            <p:cNvSpPr>
              <a:spLocks noChangeShapeType="1"/>
            </p:cNvSpPr>
            <p:nvPr/>
          </p:nvSpPr>
          <p:spPr bwMode="auto">
            <a:xfrm>
              <a:off x="7608168" y="1844824"/>
              <a:ext cx="0" cy="2808288"/>
            </a:xfrm>
            <a:prstGeom prst="line">
              <a:avLst/>
            </a:prstGeom>
            <a:noFill/>
            <a:ln w="9525">
              <a:solidFill>
                <a:schemeClr val="tx1"/>
              </a:solidFill>
              <a:round/>
              <a:headEnd/>
              <a:tailEnd/>
            </a:ln>
          </p:spPr>
          <p:txBody>
            <a:bodyPr/>
            <a:lstStyle/>
            <a:p>
              <a:endParaRPr lang="en-GB"/>
            </a:p>
          </p:txBody>
        </p:sp>
        <p:sp>
          <p:nvSpPr>
            <p:cNvPr id="10255" name="Line 17"/>
            <p:cNvSpPr>
              <a:spLocks noChangeShapeType="1"/>
            </p:cNvSpPr>
            <p:nvPr/>
          </p:nvSpPr>
          <p:spPr bwMode="auto">
            <a:xfrm>
              <a:off x="7608168" y="4653112"/>
              <a:ext cx="2376488" cy="0"/>
            </a:xfrm>
            <a:prstGeom prst="line">
              <a:avLst/>
            </a:prstGeom>
            <a:noFill/>
            <a:ln w="9525">
              <a:solidFill>
                <a:schemeClr val="tx1"/>
              </a:solidFill>
              <a:round/>
              <a:headEnd/>
              <a:tailEnd/>
            </a:ln>
          </p:spPr>
          <p:txBody>
            <a:bodyPr/>
            <a:lstStyle/>
            <a:p>
              <a:endParaRPr lang="en-GB"/>
            </a:p>
          </p:txBody>
        </p:sp>
      </p:grpSp>
      <p:sp>
        <p:nvSpPr>
          <p:cNvPr id="2" name="Slide Number Placeholder 1"/>
          <p:cNvSpPr>
            <a:spLocks noGrp="1"/>
          </p:cNvSpPr>
          <p:nvPr>
            <p:ph type="sldNum" sz="quarter" idx="12"/>
          </p:nvPr>
        </p:nvSpPr>
        <p:spPr/>
        <p:txBody>
          <a:bodyPr/>
          <a:lstStyle/>
          <a:p>
            <a:fld id="{C7D6AF9C-F8E2-4CD1-95B1-7B2186A4A716}" type="slidenum">
              <a:rPr lang="zh-TW" altLang="en-US" smtClean="0"/>
              <a:pPr/>
              <a:t>19</a:t>
            </a:fld>
            <a:endParaRPr lang="zh-TW" altLang="en-US"/>
          </a:p>
        </p:txBody>
      </p:sp>
    </p:spTree>
    <p:extLst>
      <p:ext uri="{BB962C8B-B14F-4D97-AF65-F5344CB8AC3E}">
        <p14:creationId xmlns:p14="http://schemas.microsoft.com/office/powerpoint/2010/main" val="789385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fr-FR" altLang="zh-TW" dirty="0" smtClean="0">
                <a:solidFill>
                  <a:srgbClr val="006600"/>
                </a:solidFill>
                <a:cs typeface="Arial" panose="020B0604020202020204" pitchFamily="34" charset="0"/>
              </a:rPr>
              <a:t>Règlement Bois de l’UE – Formation des formateurs</a:t>
            </a:r>
            <a:endParaRPr lang="fr-FR" altLang="zh-TW"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fr-FR" altLang="zh-TW" sz="2800" dirty="0" smtClean="0"/>
              <a:t>Contexte :  problèmes d’exploitation forestière</a:t>
            </a:r>
            <a:endParaRPr lang="fr-FR" altLang="zh-TW"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38336" y="1183756"/>
            <a:ext cx="8229600" cy="1143000"/>
          </a:xfrm>
        </p:spPr>
        <p:txBody>
          <a:bodyPr/>
          <a:lstStyle/>
          <a:p>
            <a:pPr eaLnBrk="1" hangingPunct="1"/>
            <a:r>
              <a:rPr lang="fr-FR" dirty="0" smtClean="0">
                <a:solidFill>
                  <a:srgbClr val="006600"/>
                </a:solidFill>
              </a:rPr>
              <a:t>Certification et légalité</a:t>
            </a:r>
          </a:p>
        </p:txBody>
      </p:sp>
      <p:sp>
        <p:nvSpPr>
          <p:cNvPr id="11267" name="Rectangle 3"/>
          <p:cNvSpPr>
            <a:spLocks noGrp="1" noChangeArrowheads="1"/>
          </p:cNvSpPr>
          <p:nvPr>
            <p:ph idx="1"/>
          </p:nvPr>
        </p:nvSpPr>
        <p:spPr>
          <a:xfrm>
            <a:off x="338336" y="2206625"/>
            <a:ext cx="7948414" cy="4055630"/>
          </a:xfrm>
        </p:spPr>
        <p:txBody>
          <a:bodyPr/>
          <a:lstStyle/>
          <a:p>
            <a:pPr eaLnBrk="1" hangingPunct="1"/>
            <a:r>
              <a:rPr lang="fr-FR" dirty="0" smtClean="0"/>
              <a:t>Certification forestière</a:t>
            </a:r>
          </a:p>
          <a:p>
            <a:pPr lvl="1" eaLnBrk="1" hangingPunct="1"/>
            <a:r>
              <a:rPr lang="fr-FR" sz="2200" dirty="0" smtClean="0"/>
              <a:t>Essentiellement fonction du marché, pas une exigence juridique</a:t>
            </a:r>
          </a:p>
          <a:p>
            <a:pPr lvl="1" eaLnBrk="1" hangingPunct="1"/>
            <a:r>
              <a:rPr lang="fr-FR" sz="2200" dirty="0" smtClean="0"/>
              <a:t>Met l’accent sur la durabilité mais exige la légalité</a:t>
            </a:r>
          </a:p>
          <a:p>
            <a:pPr lvl="1" eaLnBrk="1" hangingPunct="1"/>
            <a:r>
              <a:rPr lang="fr-FR" sz="2200" dirty="0" smtClean="0"/>
              <a:t>Essentiellement mise en œuvre au niveau des organisations</a:t>
            </a:r>
          </a:p>
          <a:p>
            <a:pPr eaLnBrk="1" hangingPunct="1"/>
            <a:r>
              <a:rPr lang="fr-FR" dirty="0" smtClean="0"/>
              <a:t>Gouvernance et légalité forestières</a:t>
            </a:r>
          </a:p>
          <a:p>
            <a:pPr lvl="1" eaLnBrk="1" hangingPunct="1"/>
            <a:r>
              <a:rPr lang="fr-FR" sz="2200" dirty="0" smtClean="0"/>
              <a:t>Déterminées par les gouvernements comme par les marchés</a:t>
            </a:r>
          </a:p>
          <a:p>
            <a:pPr lvl="1" eaLnBrk="1" hangingPunct="1"/>
            <a:r>
              <a:rPr lang="fr-FR" sz="2200" dirty="0" smtClean="0"/>
              <a:t>Accent mis sur la conformité légale </a:t>
            </a:r>
          </a:p>
          <a:p>
            <a:pPr lvl="1" eaLnBrk="1" hangingPunct="1"/>
            <a:r>
              <a:rPr lang="fr-FR" sz="2200" dirty="0" smtClean="0"/>
              <a:t>Mises en œuvre au niveau du pays et des organisations</a:t>
            </a:r>
            <a:endParaRPr lang="fr-FR" sz="2200" dirty="0"/>
          </a:p>
        </p:txBody>
      </p:sp>
      <p:sp>
        <p:nvSpPr>
          <p:cNvPr id="5" name="Slide Number Placeholder 4"/>
          <p:cNvSpPr>
            <a:spLocks noGrp="1"/>
          </p:cNvSpPr>
          <p:nvPr>
            <p:ph type="sldNum" sz="quarter" idx="12"/>
          </p:nvPr>
        </p:nvSpPr>
        <p:spPr/>
        <p:txBody>
          <a:bodyPr/>
          <a:lstStyle/>
          <a:p>
            <a:fld id="{C7D6AF9C-F8E2-4CD1-95B1-7B2186A4A716}" type="slidenum">
              <a:rPr lang="zh-TW" altLang="en-US" smtClean="0"/>
              <a:pPr/>
              <a:t>20</a:t>
            </a:fld>
            <a:endParaRPr lang="zh-TW" altLang="en-US"/>
          </a:p>
        </p:txBody>
      </p:sp>
      <p:pic>
        <p:nvPicPr>
          <p:cNvPr id="11" name="Picture 1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286750" y="2409003"/>
            <a:ext cx="3905250" cy="3952875"/>
          </a:xfrm>
          <a:prstGeom prst="rect">
            <a:avLst/>
          </a:prstGeom>
        </p:spPr>
      </p:pic>
    </p:spTree>
    <p:extLst>
      <p:ext uri="{BB962C8B-B14F-4D97-AF65-F5344CB8AC3E}">
        <p14:creationId xmlns:p14="http://schemas.microsoft.com/office/powerpoint/2010/main" val="11424199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
        <p:nvSpPr>
          <p:cNvPr id="3" name="Untertitel 2"/>
          <p:cNvSpPr>
            <a:spLocks noGrp="1"/>
          </p:cNvSpPr>
          <p:nvPr>
            <p:ph type="subTitle" idx="1"/>
          </p:nvPr>
        </p:nvSpPr>
        <p:spPr>
          <a:xfrm>
            <a:off x="503584" y="1898073"/>
            <a:ext cx="11360429" cy="1792358"/>
          </a:xfrm>
        </p:spPr>
        <p:txBody>
          <a:bodyPr>
            <a:normAutofit/>
          </a:bodyPr>
          <a:lstStyle/>
          <a:p>
            <a:r>
              <a:rPr lang="fr-FR" sz="2200" dirty="0" smtClean="0">
                <a:cs typeface="Times New Roman" panose="02020603050405020304" pitchFamily="18" charset="0"/>
              </a:rPr>
              <a:t>Les omissions, inexactitudes ou points de vue exprimés dans ce document ne reflètent pas nécessairement les points de vue du BMZ. Par ailleurs, des modifications ont pu être apportées au document initial par les responsables de cette formation. </a:t>
            </a:r>
          </a:p>
          <a:p>
            <a:r>
              <a:rPr lang="fr-FR" sz="2200" dirty="0" smtClean="0">
                <a:cs typeface="Times New Roman" panose="02020603050405020304" pitchFamily="18" charset="0"/>
              </a:rPr>
              <a:t>Le document peut être téléchargé à l’adresse </a:t>
            </a:r>
            <a:r>
              <a:rPr lang="fr-FR" sz="2200" dirty="0" smtClean="0">
                <a:solidFill>
                  <a:srgbClr val="C00000"/>
                </a:solidFill>
                <a:cs typeface="Times New Roman" panose="02020603050405020304" pitchFamily="18" charset="0"/>
              </a:rPr>
              <a:t>http://capacity4dev.ec.europa.eu/public-flegt/documents ?</a:t>
            </a:r>
            <a:r>
              <a:rPr lang="fr-FR" sz="2200" dirty="0" err="1" smtClean="0">
                <a:solidFill>
                  <a:srgbClr val="C00000"/>
                </a:solidFill>
                <a:cs typeface="Times New Roman" panose="02020603050405020304" pitchFamily="18" charset="0"/>
              </a:rPr>
              <a:t>gterm</a:t>
            </a:r>
            <a:r>
              <a:rPr lang="fr-FR" sz="2200" dirty="0" smtClean="0">
                <a:solidFill>
                  <a:srgbClr val="C00000"/>
                </a:solidFill>
                <a:cs typeface="Times New Roman" panose="02020603050405020304" pitchFamily="18" charset="0"/>
              </a:rPr>
              <a:t>[0]=2144</a:t>
            </a:r>
            <a:r>
              <a:rPr lang="fr-FR" sz="2200" dirty="0" smtClean="0">
                <a:cs typeface="Times New Roman" panose="02020603050405020304" pitchFamily="18" charset="0"/>
              </a:rPr>
              <a:t>.</a:t>
            </a:r>
            <a:endParaRPr lang="fr-FR" sz="2200" dirty="0"/>
          </a:p>
        </p:txBody>
      </p:sp>
      <p:sp>
        <p:nvSpPr>
          <p:cNvPr id="4" name="Textfeld 3"/>
          <p:cNvSpPr txBox="1"/>
          <p:nvPr/>
        </p:nvSpPr>
        <p:spPr>
          <a:xfrm>
            <a:off x="503584" y="619275"/>
            <a:ext cx="9263270" cy="769441"/>
          </a:xfrm>
          <a:prstGeom prst="rect">
            <a:avLst/>
          </a:prstGeom>
          <a:solidFill>
            <a:schemeClr val="bg1"/>
          </a:solidFill>
        </p:spPr>
        <p:txBody>
          <a:bodyPr wrap="square" rtlCol="0">
            <a:spAutoFit/>
          </a:bodyPr>
          <a:lstStyle/>
          <a:p>
            <a:r>
              <a:rPr lang="fr-FR" sz="2200" dirty="0" smtClean="0">
                <a:cs typeface="Times New Roman" panose="02020603050405020304" pitchFamily="18" charset="0"/>
              </a:rPr>
              <a:t>L’élaboration de ce matériel de formation a été financée par le ministère  fédéral allemand de la Coopération économique et du Développement (BMZ)</a:t>
            </a: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liennummernplatzhalter 1"/>
          <p:cNvSpPr>
            <a:spLocks noGrp="1"/>
          </p:cNvSpPr>
          <p:nvPr>
            <p:ph type="sldNum" sz="quarter" idx="12"/>
          </p:nvPr>
        </p:nvSpPr>
        <p:spPr/>
        <p:txBody>
          <a:bodyPr/>
          <a:lstStyle/>
          <a:p>
            <a:fld id="{358DAFE8-1C9A-4E30-8B03-C25BBFE13FC9}" type="slidenum">
              <a:rPr lang="en-GB" smtClean="0"/>
              <a:pPr/>
              <a:t>21</a:t>
            </a:fld>
            <a:endParaRPr lang="en-GB"/>
          </a:p>
        </p:txBody>
      </p:sp>
    </p:spTree>
    <p:extLst>
      <p:ext uri="{BB962C8B-B14F-4D97-AF65-F5344CB8AC3E}">
        <p14:creationId xmlns:p14="http://schemas.microsoft.com/office/powerpoint/2010/main" val="31940458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59229" y="1186542"/>
            <a:ext cx="8229600" cy="1143000"/>
          </a:xfrm>
        </p:spPr>
        <p:txBody>
          <a:bodyPr>
            <a:normAutofit/>
          </a:bodyPr>
          <a:lstStyle/>
          <a:p>
            <a:r>
              <a:rPr lang="fr-FR" dirty="0" smtClean="0">
                <a:solidFill>
                  <a:srgbClr val="006600"/>
                </a:solidFill>
              </a:rPr>
              <a:t>Contexte historique</a:t>
            </a:r>
          </a:p>
        </p:txBody>
      </p:sp>
      <p:sp>
        <p:nvSpPr>
          <p:cNvPr id="3075" name="Rectangle 3"/>
          <p:cNvSpPr>
            <a:spLocks noGrp="1" noChangeArrowheads="1"/>
          </p:cNvSpPr>
          <p:nvPr>
            <p:ph idx="1"/>
          </p:nvPr>
        </p:nvSpPr>
        <p:spPr>
          <a:xfrm>
            <a:off x="359229" y="2206625"/>
            <a:ext cx="9350828" cy="4525963"/>
          </a:xfrm>
        </p:spPr>
        <p:txBody>
          <a:bodyPr>
            <a:noAutofit/>
          </a:bodyPr>
          <a:lstStyle/>
          <a:p>
            <a:pPr eaLnBrk="1" hangingPunct="1"/>
            <a:r>
              <a:rPr lang="fr-FR" sz="2600" dirty="0" smtClean="0"/>
              <a:t>Années 1980 : préoccupations croissantes au sujet de la </a:t>
            </a:r>
            <a:r>
              <a:rPr lang="fr-FR" sz="2600" b="1" dirty="0" smtClean="0">
                <a:solidFill>
                  <a:srgbClr val="006600"/>
                </a:solidFill>
              </a:rPr>
              <a:t>dégradation et de la perte</a:t>
            </a:r>
            <a:r>
              <a:rPr lang="fr-FR" sz="2600" dirty="0" smtClean="0"/>
              <a:t> des forêts</a:t>
            </a:r>
          </a:p>
          <a:p>
            <a:pPr eaLnBrk="1" hangingPunct="1"/>
            <a:r>
              <a:rPr lang="fr-FR" sz="2600" dirty="0" smtClean="0"/>
              <a:t>1990 : la Conférence de Rio met l’accent sur la nécessité d’une </a:t>
            </a:r>
            <a:r>
              <a:rPr lang="fr-FR" sz="2600" b="1" dirty="0" smtClean="0">
                <a:solidFill>
                  <a:srgbClr val="006600"/>
                </a:solidFill>
              </a:rPr>
              <a:t>gestion durable</a:t>
            </a:r>
            <a:r>
              <a:rPr lang="fr-FR" sz="2600" dirty="0" smtClean="0">
                <a:solidFill>
                  <a:srgbClr val="006600"/>
                </a:solidFill>
              </a:rPr>
              <a:t> </a:t>
            </a:r>
            <a:r>
              <a:rPr lang="fr-FR" sz="2600" dirty="0" smtClean="0"/>
              <a:t>des forêts</a:t>
            </a:r>
          </a:p>
          <a:p>
            <a:pPr eaLnBrk="1" hangingPunct="1"/>
            <a:r>
              <a:rPr lang="fr-FR" sz="2600" dirty="0" smtClean="0"/>
              <a:t>Années 1990 : la certification des forêts est créée en réponse aux problèmes de </a:t>
            </a:r>
            <a:r>
              <a:rPr lang="fr-FR" sz="2600" b="1" dirty="0" smtClean="0">
                <a:solidFill>
                  <a:srgbClr val="006600"/>
                </a:solidFill>
              </a:rPr>
              <a:t>durabilité</a:t>
            </a:r>
          </a:p>
          <a:p>
            <a:pPr eaLnBrk="1" hangingPunct="1"/>
            <a:r>
              <a:rPr lang="fr-FR" sz="2600" dirty="0" smtClean="0"/>
              <a:t>Années 2000 : l’accent est mis sur les questions de </a:t>
            </a:r>
            <a:r>
              <a:rPr lang="fr-FR" sz="2600" b="1" dirty="0" smtClean="0">
                <a:solidFill>
                  <a:srgbClr val="006600"/>
                </a:solidFill>
              </a:rPr>
              <a:t>légalité</a:t>
            </a:r>
            <a:r>
              <a:rPr lang="fr-FR" sz="2600" dirty="0" smtClean="0"/>
              <a:t> et sur le besoin d’une meilleure gouvernance </a:t>
            </a:r>
          </a:p>
          <a:p>
            <a:pPr eaLnBrk="1" hangingPunct="1"/>
            <a:r>
              <a:rPr lang="fr-FR" sz="2600" dirty="0" smtClean="0"/>
              <a:t>Années 2010 : dans certains marchés, des </a:t>
            </a:r>
            <a:r>
              <a:rPr lang="fr-FR" sz="2600" b="1" dirty="0" smtClean="0">
                <a:solidFill>
                  <a:srgbClr val="006600"/>
                </a:solidFill>
              </a:rPr>
              <a:t>règlements</a:t>
            </a:r>
            <a:r>
              <a:rPr lang="fr-FR" sz="2600" dirty="0" smtClean="0"/>
              <a:t> exigent que la légalité du bois et des produits dérivés soit attestée</a:t>
            </a:r>
            <a:endParaRPr lang="fr-FR" sz="2600" dirty="0"/>
          </a:p>
        </p:txBody>
      </p:sp>
      <p:sp>
        <p:nvSpPr>
          <p:cNvPr id="2" name="Slide Number Placeholder 1"/>
          <p:cNvSpPr>
            <a:spLocks noGrp="1"/>
          </p:cNvSpPr>
          <p:nvPr>
            <p:ph type="sldNum" sz="quarter" idx="12"/>
          </p:nvPr>
        </p:nvSpPr>
        <p:spPr/>
        <p:txBody>
          <a:bodyPr/>
          <a:lstStyle/>
          <a:p>
            <a:fld id="{C7D6AF9C-F8E2-4CD1-95B1-7B2186A4A716}" type="slidenum">
              <a:rPr lang="zh-TW" altLang="en-US" smtClean="0"/>
              <a:pPr/>
              <a:t>3</a:t>
            </a:fld>
            <a:endParaRPr lang="zh-TW" altLang="en-US"/>
          </a:p>
        </p:txBody>
      </p:sp>
    </p:spTree>
    <p:extLst>
      <p:ext uri="{BB962C8B-B14F-4D97-AF65-F5344CB8AC3E}">
        <p14:creationId xmlns:p14="http://schemas.microsoft.com/office/powerpoint/2010/main" val="22808967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48343" y="1164772"/>
            <a:ext cx="8229600" cy="1143000"/>
          </a:xfrm>
        </p:spPr>
        <p:txBody>
          <a:bodyPr/>
          <a:lstStyle/>
          <a:p>
            <a:r>
              <a:rPr lang="fr-FR" dirty="0" smtClean="0">
                <a:solidFill>
                  <a:srgbClr val="006600"/>
                </a:solidFill>
              </a:rPr>
              <a:t>Problèmes forestiers au 21</a:t>
            </a:r>
            <a:r>
              <a:rPr lang="fr-FR" baseline="30000" dirty="0" smtClean="0">
                <a:solidFill>
                  <a:srgbClr val="006600"/>
                </a:solidFill>
              </a:rPr>
              <a:t>ème</a:t>
            </a:r>
            <a:r>
              <a:rPr lang="fr-FR" dirty="0" smtClean="0">
                <a:solidFill>
                  <a:srgbClr val="006600"/>
                </a:solidFill>
              </a:rPr>
              <a:t> siècle</a:t>
            </a:r>
          </a:p>
        </p:txBody>
      </p:sp>
      <p:sp>
        <p:nvSpPr>
          <p:cNvPr id="4099" name="Rectangle 3"/>
          <p:cNvSpPr>
            <a:spLocks noGrp="1" noChangeArrowheads="1"/>
          </p:cNvSpPr>
          <p:nvPr>
            <p:ph idx="1"/>
          </p:nvPr>
        </p:nvSpPr>
        <p:spPr>
          <a:xfrm>
            <a:off x="348343" y="2206625"/>
            <a:ext cx="11635676" cy="5241097"/>
          </a:xfrm>
        </p:spPr>
        <p:txBody>
          <a:bodyPr>
            <a:noAutofit/>
          </a:bodyPr>
          <a:lstStyle/>
          <a:p>
            <a:pPr eaLnBrk="1" hangingPunct="1"/>
            <a:r>
              <a:rPr lang="fr-FR" sz="2400" b="1" dirty="0" smtClean="0">
                <a:solidFill>
                  <a:srgbClr val="006600"/>
                </a:solidFill>
              </a:rPr>
              <a:t>Utilisation : </a:t>
            </a:r>
            <a:r>
              <a:rPr lang="fr-FR" sz="2400" dirty="0" smtClean="0"/>
              <a:t>plantation industrielle très spécialisée vs. exploitation traditionnelle à petite échelle des forêts naturelles</a:t>
            </a:r>
          </a:p>
          <a:p>
            <a:pPr eaLnBrk="1" hangingPunct="1"/>
            <a:r>
              <a:rPr lang="fr-FR" sz="2400" b="1" dirty="0" smtClean="0">
                <a:solidFill>
                  <a:srgbClr val="006600"/>
                </a:solidFill>
              </a:rPr>
              <a:t>Intérêts : </a:t>
            </a:r>
            <a:r>
              <a:rPr lang="fr-FR" sz="2400" dirty="0" smtClean="0"/>
              <a:t>recettes publiques – exploitation commerciale des forêts – conservation – loisirs – subsistance – atténuation du changement climatique et adaptation à ce changement</a:t>
            </a:r>
          </a:p>
          <a:p>
            <a:r>
              <a:rPr lang="fr-FR" sz="2400" b="1" dirty="0" smtClean="0">
                <a:solidFill>
                  <a:srgbClr val="006600"/>
                </a:solidFill>
              </a:rPr>
              <a:t>Fonctions : </a:t>
            </a:r>
            <a:r>
              <a:rPr lang="fr-FR" sz="2400" dirty="0" smtClean="0"/>
              <a:t>préservation de la biodiversité – stockage du carbone – ressource naturelle de matériaux polyvalents – protection de l’eau, du sol et de l’air</a:t>
            </a:r>
          </a:p>
          <a:p>
            <a:pPr eaLnBrk="1" hangingPunct="1"/>
            <a:r>
              <a:rPr lang="fr-FR" sz="2400" b="1" dirty="0" smtClean="0">
                <a:solidFill>
                  <a:srgbClr val="006600"/>
                </a:solidFill>
              </a:rPr>
              <a:t>Politique : </a:t>
            </a:r>
            <a:r>
              <a:rPr lang="fr-FR" sz="2400" dirty="0" smtClean="0"/>
              <a:t>débat international – stratégie nationale – habitudes locales d’utilisation</a:t>
            </a:r>
          </a:p>
          <a:p>
            <a:pPr eaLnBrk="1" hangingPunct="1"/>
            <a:r>
              <a:rPr lang="fr-FR" sz="2400" b="1" dirty="0" smtClean="0">
                <a:solidFill>
                  <a:srgbClr val="006600"/>
                </a:solidFill>
              </a:rPr>
              <a:t>Marchés : </a:t>
            </a:r>
            <a:r>
              <a:rPr lang="fr-FR" sz="2400" dirty="0" smtClean="0"/>
              <a:t>certains marchés ont des exigences de légalité/durabilité – d’autres n’ont pas de telles exigences</a:t>
            </a:r>
          </a:p>
          <a:p>
            <a:pPr eaLnBrk="1" hangingPunct="1"/>
            <a:r>
              <a:rPr lang="fr-FR" sz="2400" b="1" dirty="0" smtClean="0">
                <a:solidFill>
                  <a:srgbClr val="006600"/>
                </a:solidFill>
              </a:rPr>
              <a:t>Commerce : </a:t>
            </a:r>
            <a:r>
              <a:rPr lang="fr-FR" sz="2400" dirty="0" smtClean="0"/>
              <a:t>transparence tout au long de la chaîne d’approvisionnement vs. coûts/ complexité/ confidentialité des informations commerciales</a:t>
            </a:r>
            <a:endParaRPr lang="fr-FR" sz="2400" dirty="0"/>
          </a:p>
        </p:txBody>
      </p:sp>
      <p:sp>
        <p:nvSpPr>
          <p:cNvPr id="3" name="Foliennummernplatzhalter 2"/>
          <p:cNvSpPr>
            <a:spLocks noGrp="1"/>
          </p:cNvSpPr>
          <p:nvPr>
            <p:ph type="sldNum" sz="quarter" idx="12"/>
          </p:nvPr>
        </p:nvSpPr>
        <p:spPr/>
        <p:txBody>
          <a:bodyPr/>
          <a:lstStyle/>
          <a:p>
            <a:fld id="{358DAFE8-1C9A-4E30-8B03-C25BBFE13FC9}" type="slidenum">
              <a:rPr lang="en-GB" smtClean="0"/>
              <a:pPr/>
              <a:t>4</a:t>
            </a:fld>
            <a:endParaRPr lang="en-GB"/>
          </a:p>
        </p:txBody>
      </p:sp>
    </p:spTree>
    <p:extLst>
      <p:ext uri="{BB962C8B-B14F-4D97-AF65-F5344CB8AC3E}">
        <p14:creationId xmlns:p14="http://schemas.microsoft.com/office/powerpoint/2010/main" val="41881719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43348" y="1176708"/>
            <a:ext cx="8229600" cy="1143000"/>
          </a:xfrm>
        </p:spPr>
        <p:txBody>
          <a:bodyPr>
            <a:normAutofit/>
          </a:bodyPr>
          <a:lstStyle/>
          <a:p>
            <a:r>
              <a:rPr lang="fr-FR" dirty="0" smtClean="0">
                <a:solidFill>
                  <a:srgbClr val="006600"/>
                </a:solidFill>
              </a:rPr>
              <a:t>Consommation mondiale de bois rond</a:t>
            </a:r>
          </a:p>
        </p:txBody>
      </p:sp>
      <p:pic>
        <p:nvPicPr>
          <p:cNvPr id="2" name="Picture 1"/>
          <p:cNvPicPr>
            <a:picLocks noChangeAspect="1"/>
          </p:cNvPicPr>
          <p:nvPr/>
        </p:nvPicPr>
        <p:blipFill>
          <a:blip r:embed="rId3" cstate="print"/>
          <a:stretch>
            <a:fillRect/>
          </a:stretch>
        </p:blipFill>
        <p:spPr>
          <a:xfrm>
            <a:off x="446314" y="2206625"/>
            <a:ext cx="8435280" cy="4423434"/>
          </a:xfrm>
          <a:prstGeom prst="rect">
            <a:avLst/>
          </a:prstGeom>
          <a:ln>
            <a:noFill/>
          </a:ln>
        </p:spPr>
      </p:pic>
      <p:sp>
        <p:nvSpPr>
          <p:cNvPr id="4" name="Slide Number Placeholder 3"/>
          <p:cNvSpPr>
            <a:spLocks noGrp="1"/>
          </p:cNvSpPr>
          <p:nvPr>
            <p:ph type="sldNum" sz="quarter" idx="12"/>
          </p:nvPr>
        </p:nvSpPr>
        <p:spPr/>
        <p:txBody>
          <a:bodyPr/>
          <a:lstStyle/>
          <a:p>
            <a:fld id="{C7D6AF9C-F8E2-4CD1-95B1-7B2186A4A716}" type="slidenum">
              <a:rPr lang="zh-TW" altLang="en-US" smtClean="0"/>
              <a:pPr/>
              <a:t>5</a:t>
            </a:fld>
            <a:endParaRPr lang="zh-TW" altLang="en-US"/>
          </a:p>
        </p:txBody>
      </p:sp>
    </p:spTree>
    <p:extLst>
      <p:ext uri="{BB962C8B-B14F-4D97-AF65-F5344CB8AC3E}">
        <p14:creationId xmlns:p14="http://schemas.microsoft.com/office/powerpoint/2010/main" val="16495538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30819" y="1164094"/>
            <a:ext cx="8229600" cy="1143000"/>
          </a:xfrm>
        </p:spPr>
        <p:txBody>
          <a:bodyPr>
            <a:noAutofit/>
          </a:bodyPr>
          <a:lstStyle/>
          <a:p>
            <a:r>
              <a:rPr lang="fr-FR" dirty="0" smtClean="0">
                <a:solidFill>
                  <a:srgbClr val="006600"/>
                </a:solidFill>
              </a:rPr>
              <a:t>Pourquoi sommes-nous </a:t>
            </a:r>
            <a:r>
              <a:rPr lang="fr-FR" dirty="0" smtClean="0">
                <a:solidFill>
                  <a:srgbClr val="006600"/>
                </a:solidFill>
              </a:rPr>
              <a:t>inquiets ?</a:t>
            </a:r>
            <a:endParaRPr lang="fr-FR" dirty="0">
              <a:solidFill>
                <a:srgbClr val="006600"/>
              </a:solidFill>
            </a:endParaRPr>
          </a:p>
        </p:txBody>
      </p:sp>
      <p:sp>
        <p:nvSpPr>
          <p:cNvPr id="7171" name="Rectangle 3"/>
          <p:cNvSpPr>
            <a:spLocks noGrp="1" noChangeArrowheads="1"/>
          </p:cNvSpPr>
          <p:nvPr>
            <p:ph idx="1"/>
          </p:nvPr>
        </p:nvSpPr>
        <p:spPr>
          <a:xfrm>
            <a:off x="330818" y="2206626"/>
            <a:ext cx="11316895" cy="2988830"/>
          </a:xfrm>
        </p:spPr>
        <p:txBody>
          <a:bodyPr>
            <a:normAutofit lnSpcReduction="10000"/>
          </a:bodyPr>
          <a:lstStyle/>
          <a:p>
            <a:r>
              <a:rPr lang="fr-FR" sz="2200" dirty="0" smtClean="0"/>
              <a:t>La déforestation et la dégradation des zones forestières sont courantes dans de nombreuses régions</a:t>
            </a:r>
          </a:p>
          <a:p>
            <a:r>
              <a:rPr lang="fr-FR" sz="2200" dirty="0" smtClean="0"/>
              <a:t>Dans certains cas, l’exploitation pour les marchés d’exportation pénalise l’approvisionnement local</a:t>
            </a:r>
          </a:p>
          <a:p>
            <a:r>
              <a:rPr lang="fr-FR" sz="2200" dirty="0" smtClean="0"/>
              <a:t>Pression accrue sur les paysages forestiers intacts restants </a:t>
            </a:r>
          </a:p>
          <a:p>
            <a:r>
              <a:rPr lang="fr-FR" sz="2200" dirty="0" smtClean="0"/>
              <a:t>L’approvisionnement en bois illégal ternit la crédibilité du secteur du bois</a:t>
            </a:r>
          </a:p>
          <a:p>
            <a:r>
              <a:rPr lang="fr-FR" sz="2200" dirty="0" smtClean="0"/>
              <a:t>Sensibilisation accrue du public dans les pays de production, de transformation et de consommation </a:t>
            </a:r>
            <a:endParaRPr lang="fr-FR" sz="2200" dirty="0"/>
          </a:p>
        </p:txBody>
      </p:sp>
      <p:sp>
        <p:nvSpPr>
          <p:cNvPr id="3" name="Slide Number Placeholder 2"/>
          <p:cNvSpPr>
            <a:spLocks noGrp="1"/>
          </p:cNvSpPr>
          <p:nvPr>
            <p:ph type="sldNum" sz="quarter" idx="12"/>
          </p:nvPr>
        </p:nvSpPr>
        <p:spPr/>
        <p:txBody>
          <a:bodyPr/>
          <a:lstStyle/>
          <a:p>
            <a:fld id="{C7D6AF9C-F8E2-4CD1-95B1-7B2186A4A716}" type="slidenum">
              <a:rPr lang="zh-TW" altLang="en-US" smtClean="0"/>
              <a:pPr/>
              <a:t>6</a:t>
            </a:fld>
            <a:endParaRPr lang="zh-TW" altLang="en-US"/>
          </a:p>
        </p:txBody>
      </p:sp>
      <p:sp>
        <p:nvSpPr>
          <p:cNvPr id="6" name="TextBox 5"/>
          <p:cNvSpPr txBox="1"/>
          <p:nvPr/>
        </p:nvSpPr>
        <p:spPr>
          <a:xfrm>
            <a:off x="274641" y="6609477"/>
            <a:ext cx="3374571" cy="246221"/>
          </a:xfrm>
          <a:prstGeom prst="rect">
            <a:avLst/>
          </a:prstGeom>
          <a:noFill/>
        </p:spPr>
        <p:txBody>
          <a:bodyPr wrap="square" rtlCol="0">
            <a:spAutoFit/>
          </a:bodyPr>
          <a:lstStyle/>
          <a:p>
            <a:r>
              <a:rPr lang="en-GB" sz="1000" dirty="0" smtClean="0">
                <a:solidFill>
                  <a:schemeClr val="bg1"/>
                </a:solidFill>
              </a:rPr>
              <a:t>©Proforest</a:t>
            </a:r>
            <a:endParaRPr lang="en-GB" sz="1000" dirty="0">
              <a:solidFill>
                <a:schemeClr val="bg1"/>
              </a:solidFill>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0817" y="5095875"/>
            <a:ext cx="9353550" cy="1762125"/>
          </a:xfrm>
          <a:prstGeom prst="rect">
            <a:avLst/>
          </a:prstGeom>
        </p:spPr>
      </p:pic>
    </p:spTree>
    <p:extLst>
      <p:ext uri="{BB962C8B-B14F-4D97-AF65-F5344CB8AC3E}">
        <p14:creationId xmlns:p14="http://schemas.microsoft.com/office/powerpoint/2010/main" val="29720043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43346" y="1172870"/>
            <a:ext cx="8229600" cy="1143000"/>
          </a:xfrm>
        </p:spPr>
        <p:txBody>
          <a:bodyPr/>
          <a:lstStyle/>
          <a:p>
            <a:r>
              <a:rPr lang="fr-FR" dirty="0" smtClean="0">
                <a:solidFill>
                  <a:srgbClr val="006600"/>
                </a:solidFill>
              </a:rPr>
              <a:t>Taux de déforestation</a:t>
            </a:r>
          </a:p>
        </p:txBody>
      </p:sp>
      <p:sp>
        <p:nvSpPr>
          <p:cNvPr id="8195" name="Rectangle 3"/>
          <p:cNvSpPr>
            <a:spLocks noGrp="1" noChangeArrowheads="1"/>
          </p:cNvSpPr>
          <p:nvPr>
            <p:ph idx="1"/>
          </p:nvPr>
        </p:nvSpPr>
        <p:spPr>
          <a:xfrm>
            <a:off x="343346" y="2206625"/>
            <a:ext cx="11130197" cy="4525963"/>
          </a:xfrm>
        </p:spPr>
        <p:txBody>
          <a:bodyPr>
            <a:normAutofit/>
          </a:bodyPr>
          <a:lstStyle/>
          <a:p>
            <a:r>
              <a:rPr lang="fr-FR" sz="2200" b="1" dirty="0" smtClean="0"/>
              <a:t>FAO : </a:t>
            </a:r>
            <a:r>
              <a:rPr lang="fr-FR" sz="2200" dirty="0" smtClean="0"/>
              <a:t>annuellement, environ 13 millions d’hectares de forêt ont été convertis en terres utilisées à d’autres fins ou perdus en raison de causes naturelles au cours de la dernière décennie, comparativement à 16 millions d’hectares par an dans les années 1990. </a:t>
            </a:r>
          </a:p>
          <a:p>
            <a:r>
              <a:rPr lang="fr-FR" sz="2200" b="1" dirty="0" smtClean="0"/>
              <a:t>OIBT/FAO : </a:t>
            </a:r>
            <a:r>
              <a:rPr lang="fr-FR" sz="2200" dirty="0" smtClean="0"/>
              <a:t>entre 2000 et 2010, le Bassin de l’Amazone a connu les plus importantes pertes nettes, soit environ 3,6 millions d’hectares par an, devant l’Asie du Sud-Est (1 million d’hectares). Le Bassin du Congo a également connu une perte nette de forêts (environ 700 000 ha par an). </a:t>
            </a:r>
            <a:endParaRPr lang="fr-FR" sz="2200" dirty="0"/>
          </a:p>
        </p:txBody>
      </p:sp>
      <p:sp>
        <p:nvSpPr>
          <p:cNvPr id="4" name="Slide Number Placeholder 3"/>
          <p:cNvSpPr>
            <a:spLocks noGrp="1"/>
          </p:cNvSpPr>
          <p:nvPr>
            <p:ph type="sldNum" sz="quarter" idx="12"/>
          </p:nvPr>
        </p:nvSpPr>
        <p:spPr/>
        <p:txBody>
          <a:bodyPr/>
          <a:lstStyle/>
          <a:p>
            <a:fld id="{C7D6AF9C-F8E2-4CD1-95B1-7B2186A4A716}" type="slidenum">
              <a:rPr lang="zh-TW" altLang="en-US" smtClean="0"/>
              <a:pPr/>
              <a:t>7</a:t>
            </a:fld>
            <a:endParaRPr lang="zh-TW" altLang="en-US"/>
          </a:p>
        </p:txBody>
      </p:sp>
      <p:pic>
        <p:nvPicPr>
          <p:cNvPr id="9" name="Picture 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40769" y="4825296"/>
            <a:ext cx="11551231" cy="2032704"/>
          </a:xfrm>
          <a:prstGeom prst="rect">
            <a:avLst/>
          </a:prstGeom>
        </p:spPr>
      </p:pic>
    </p:spTree>
    <p:extLst>
      <p:ext uri="{BB962C8B-B14F-4D97-AF65-F5344CB8AC3E}">
        <p14:creationId xmlns:p14="http://schemas.microsoft.com/office/powerpoint/2010/main" val="13345974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415" y="1153885"/>
            <a:ext cx="8229600" cy="1143000"/>
          </a:xfrm>
        </p:spPr>
        <p:txBody>
          <a:bodyPr/>
          <a:lstStyle/>
          <a:p>
            <a:r>
              <a:rPr lang="fr-FR" dirty="0" smtClean="0">
                <a:solidFill>
                  <a:srgbClr val="006600"/>
                </a:solidFill>
              </a:rPr>
              <a:t>Facteurs anthropiques </a:t>
            </a:r>
            <a:endParaRPr lang="fr-FR" dirty="0">
              <a:solidFill>
                <a:srgbClr val="006600"/>
              </a:solidFill>
            </a:endParaRPr>
          </a:p>
        </p:txBody>
      </p:sp>
      <p:sp>
        <p:nvSpPr>
          <p:cNvPr id="3" name="Content Placeholder 2"/>
          <p:cNvSpPr>
            <a:spLocks noGrp="1"/>
          </p:cNvSpPr>
          <p:nvPr>
            <p:ph idx="1"/>
          </p:nvPr>
        </p:nvSpPr>
        <p:spPr>
          <a:xfrm>
            <a:off x="351415" y="2138588"/>
            <a:ext cx="10752014" cy="4525963"/>
          </a:xfrm>
        </p:spPr>
        <p:txBody>
          <a:bodyPr>
            <a:normAutofit/>
          </a:bodyPr>
          <a:lstStyle/>
          <a:p>
            <a:r>
              <a:rPr lang="fr-FR" sz="2200" dirty="0" smtClean="0"/>
              <a:t>Expansion générale des zones agricoles</a:t>
            </a:r>
          </a:p>
          <a:p>
            <a:pPr lvl="1">
              <a:buSzPct val="80000"/>
              <a:buFont typeface="Wingdings" panose="05000000000000000000" pitchFamily="2" charset="2"/>
              <a:buChar char="§"/>
            </a:pPr>
            <a:r>
              <a:rPr lang="fr-FR" sz="2200" dirty="0" smtClean="0"/>
              <a:t>Monocultures à grande échelle</a:t>
            </a:r>
          </a:p>
          <a:p>
            <a:pPr lvl="1">
              <a:buSzPct val="80000"/>
              <a:buFont typeface="Wingdings" panose="05000000000000000000" pitchFamily="2" charset="2"/>
              <a:buChar char="§"/>
            </a:pPr>
            <a:r>
              <a:rPr lang="fr-FR" sz="2200" dirty="0" smtClean="0"/>
              <a:t>Zones d’agriculture sur brûlis – effet cumulatif  </a:t>
            </a:r>
          </a:p>
          <a:p>
            <a:r>
              <a:rPr lang="fr-FR" sz="2200" dirty="0" smtClean="0"/>
              <a:t>Accroissement de la demande de bois de construction, de bois pour pâte à papier, de produits de papier et de bois de chauffage</a:t>
            </a:r>
          </a:p>
          <a:p>
            <a:r>
              <a:rPr lang="fr-FR" sz="2200" dirty="0" smtClean="0"/>
              <a:t>Insuffisance des mécanismes de protection des zones de conservation des forêts désignées</a:t>
            </a:r>
          </a:p>
          <a:p>
            <a:r>
              <a:rPr lang="fr-FR" sz="2200" dirty="0" smtClean="0"/>
              <a:t>Activité minière, développement et autres formes d’utilisation des terres en concurrence avec le secteur forestier </a:t>
            </a:r>
            <a:endParaRPr lang="fr-FR" sz="2200" dirty="0"/>
          </a:p>
        </p:txBody>
      </p:sp>
      <p:sp>
        <p:nvSpPr>
          <p:cNvPr id="8" name="Slide Number Placeholder 7"/>
          <p:cNvSpPr>
            <a:spLocks noGrp="1"/>
          </p:cNvSpPr>
          <p:nvPr>
            <p:ph type="sldNum" sz="quarter" idx="12"/>
          </p:nvPr>
        </p:nvSpPr>
        <p:spPr/>
        <p:txBody>
          <a:bodyPr/>
          <a:lstStyle/>
          <a:p>
            <a:fld id="{C7D6AF9C-F8E2-4CD1-95B1-7B2186A4A716}" type="slidenum">
              <a:rPr lang="zh-TW" altLang="en-US" smtClean="0"/>
              <a:pPr/>
              <a:t>8</a:t>
            </a:fld>
            <a:endParaRPr lang="zh-TW" altLang="en-US"/>
          </a:p>
        </p:txBody>
      </p:sp>
      <p:pic>
        <p:nvPicPr>
          <p:cNvPr id="13" name="Picture 1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51415" y="5210175"/>
            <a:ext cx="9163050" cy="1647825"/>
          </a:xfrm>
          <a:prstGeom prst="rect">
            <a:avLst/>
          </a:prstGeom>
        </p:spPr>
      </p:pic>
    </p:spTree>
    <p:extLst>
      <p:ext uri="{BB962C8B-B14F-4D97-AF65-F5344CB8AC3E}">
        <p14:creationId xmlns:p14="http://schemas.microsoft.com/office/powerpoint/2010/main" val="8258932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43348" y="1023257"/>
            <a:ext cx="8229600" cy="1417638"/>
          </a:xfrm>
        </p:spPr>
        <p:txBody>
          <a:bodyPr>
            <a:noAutofit/>
          </a:bodyPr>
          <a:lstStyle/>
          <a:p>
            <a:r>
              <a:rPr lang="fr-FR" dirty="0" smtClean="0">
                <a:solidFill>
                  <a:srgbClr val="006600"/>
                </a:solidFill>
              </a:rPr>
              <a:t>Causes de la déforestation</a:t>
            </a:r>
            <a:endParaRPr lang="fr-FR" dirty="0">
              <a:solidFill>
                <a:srgbClr val="006600"/>
              </a:solidFill>
            </a:endParaRPr>
          </a:p>
        </p:txBody>
      </p:sp>
      <p:sp>
        <p:nvSpPr>
          <p:cNvPr id="2" name="Content Placeholder 1"/>
          <p:cNvSpPr>
            <a:spLocks noGrp="1"/>
          </p:cNvSpPr>
          <p:nvPr>
            <p:ph idx="1"/>
          </p:nvPr>
        </p:nvSpPr>
        <p:spPr>
          <a:xfrm>
            <a:off x="343348" y="2220517"/>
            <a:ext cx="11505304" cy="2046683"/>
          </a:xfrm>
        </p:spPr>
        <p:txBody>
          <a:bodyPr>
            <a:normAutofit/>
          </a:bodyPr>
          <a:lstStyle/>
          <a:p>
            <a:r>
              <a:rPr lang="fr-FR" dirty="0" smtClean="0"/>
              <a:t>Quelles sont les principaux facteurs de déforestation ? </a:t>
            </a:r>
          </a:p>
          <a:p>
            <a:pPr lvl="1"/>
            <a:r>
              <a:rPr lang="fr-FR" dirty="0" smtClean="0"/>
              <a:t>Expansion agricole ? </a:t>
            </a:r>
          </a:p>
          <a:p>
            <a:pPr lvl="1"/>
            <a:r>
              <a:rPr lang="fr-FR" dirty="0" smtClean="0"/>
              <a:t>Exploitation illégale des forêts ?</a:t>
            </a:r>
          </a:p>
          <a:p>
            <a:r>
              <a:rPr lang="fr-FR" dirty="0" smtClean="0"/>
              <a:t>Quelle est leur importance relative comme facteurs de déforestation ?</a:t>
            </a:r>
            <a:endParaRPr lang="fr-FR" dirty="0"/>
          </a:p>
        </p:txBody>
      </p:sp>
      <p:sp>
        <p:nvSpPr>
          <p:cNvPr id="3" name="Slide Number Placeholder 2"/>
          <p:cNvSpPr>
            <a:spLocks noGrp="1"/>
          </p:cNvSpPr>
          <p:nvPr>
            <p:ph type="sldNum" sz="quarter" idx="12"/>
          </p:nvPr>
        </p:nvSpPr>
        <p:spPr/>
        <p:txBody>
          <a:bodyPr/>
          <a:lstStyle/>
          <a:p>
            <a:fld id="{C7D6AF9C-F8E2-4CD1-95B1-7B2186A4A716}" type="slidenum">
              <a:rPr lang="zh-TW" altLang="en-US" smtClean="0"/>
              <a:pPr/>
              <a:t>9</a:t>
            </a:fld>
            <a:endParaRPr lang="zh-TW" altLang="en-US"/>
          </a:p>
        </p:txBody>
      </p:sp>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3348" y="4569156"/>
            <a:ext cx="10058400" cy="2288844"/>
          </a:xfrm>
          <a:prstGeom prst="rect">
            <a:avLst/>
          </a:prstGeom>
        </p:spPr>
      </p:pic>
    </p:spTree>
    <p:extLst>
      <p:ext uri="{BB962C8B-B14F-4D97-AF65-F5344CB8AC3E}">
        <p14:creationId xmlns:p14="http://schemas.microsoft.com/office/powerpoint/2010/main" val="6396083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2.xml><?xml version="1.0" encoding="utf-8"?>
<ds:datastoreItem xmlns:ds="http://schemas.openxmlformats.org/officeDocument/2006/customXml" ds:itemID="{71C0B6B9-8D27-4599-A5C9-743F9825D9FD}">
  <ds:schemaRefs>
    <ds:schemaRef ds:uri="http://schemas.microsoft.com/office/2006/metadata/propertie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www.w3.org/XML/1998/namespace"/>
  </ds:schemaRefs>
</ds:datastoreItem>
</file>

<file path=customXml/itemProps3.xml><?xml version="1.0" encoding="utf-8"?>
<ds:datastoreItem xmlns:ds="http://schemas.openxmlformats.org/officeDocument/2006/customXml" ds:itemID="{FAC179F7-EDE2-41B8-8467-180AFDFC31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1290</Words>
  <Application>Microsoft Office PowerPoint</Application>
  <PresentationFormat>Benutzerdefiniert</PresentationFormat>
  <Paragraphs>186</Paragraphs>
  <Slides>21</Slides>
  <Notes>21</Notes>
  <HiddenSlides>0</HiddenSlides>
  <MMClips>0</MMClips>
  <ScaleCrop>false</ScaleCrop>
  <HeadingPairs>
    <vt:vector size="4" baseType="variant">
      <vt:variant>
        <vt:lpstr>Design</vt:lpstr>
      </vt:variant>
      <vt:variant>
        <vt:i4>1</vt:i4>
      </vt:variant>
      <vt:variant>
        <vt:lpstr>Folientitel</vt:lpstr>
      </vt:variant>
      <vt:variant>
        <vt:i4>21</vt:i4>
      </vt:variant>
    </vt:vector>
  </HeadingPairs>
  <TitlesOfParts>
    <vt:vector size="22" baseType="lpstr">
      <vt:lpstr>Office Theme</vt:lpstr>
      <vt:lpstr>Important : mentions légales – VEUILLEZ LIRE CE QUI SUIT</vt:lpstr>
      <vt:lpstr>Règlement Bois de l’UE – Formation des formateurs</vt:lpstr>
      <vt:lpstr>Contexte historique</vt:lpstr>
      <vt:lpstr>Problèmes forestiers au 21ème siècle</vt:lpstr>
      <vt:lpstr>Consommation mondiale de bois rond</vt:lpstr>
      <vt:lpstr>Pourquoi sommes-nous inquiets ?</vt:lpstr>
      <vt:lpstr>Taux de déforestation</vt:lpstr>
      <vt:lpstr>Facteurs anthropiques </vt:lpstr>
      <vt:lpstr>Causes de la déforestation</vt:lpstr>
      <vt:lpstr>Estimations mondiales de la déforestation et de la dégradation des forêts, par facteurs</vt:lpstr>
      <vt:lpstr>Qu’achetez-vous ?</vt:lpstr>
      <vt:lpstr>Que représente la récolte illégale de bois ?</vt:lpstr>
      <vt:lpstr>Une menace croissante : exploitation et commerce illégaux du bois</vt:lpstr>
      <vt:lpstr>Implications pour le commerce du bois</vt:lpstr>
      <vt:lpstr>WWF – Baromètre des gouvernements de l’UE </vt:lpstr>
      <vt:lpstr>Pressions sur le commerce et l’industrie</vt:lpstr>
      <vt:lpstr>Initiatives internationales</vt:lpstr>
      <vt:lpstr>Durabilité</vt:lpstr>
      <vt:lpstr>Légalité </vt:lpstr>
      <vt:lpstr>Certification et légalité</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GB</cp:lastModifiedBy>
  <cp:revision>124</cp:revision>
  <dcterms:created xsi:type="dcterms:W3CDTF">2013-11-14T15:38:49Z</dcterms:created>
  <dcterms:modified xsi:type="dcterms:W3CDTF">2015-01-26T22:15:22Z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